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handoutMasterIdLst>
    <p:handoutMasterId r:id="rId18"/>
  </p:handoutMasterIdLst>
  <p:sldIdLst>
    <p:sldId id="272" r:id="rId2"/>
    <p:sldId id="271" r:id="rId3"/>
    <p:sldId id="273" r:id="rId4"/>
    <p:sldId id="274" r:id="rId5"/>
    <p:sldId id="275" r:id="rId6"/>
    <p:sldId id="260" r:id="rId7"/>
    <p:sldId id="276" r:id="rId8"/>
    <p:sldId id="277" r:id="rId9"/>
    <p:sldId id="263" r:id="rId10"/>
    <p:sldId id="270" r:id="rId11"/>
    <p:sldId id="283" r:id="rId12"/>
    <p:sldId id="278" r:id="rId13"/>
    <p:sldId id="279" r:id="rId14"/>
    <p:sldId id="281" r:id="rId15"/>
    <p:sldId id="284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EB Garamond" pitchFamily="2" charset="0"/>
      <p:regular r:id="rId23"/>
      <p:bold r:id="rId24"/>
      <p:italic r:id="rId25"/>
      <p:boldItalic r:id="rId26"/>
    </p:embeddedFont>
    <p:embeddedFont>
      <p:font typeface="EB Garamond Regular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" id="{9494E1F7-0006-D346-BF87-BECE4A702A7B}">
          <p14:sldIdLst>
            <p14:sldId id="272"/>
            <p14:sldId id="271"/>
            <p14:sldId id="273"/>
          </p14:sldIdLst>
        </p14:section>
        <p14:section name="Section I" id="{753B0A14-4643-8B44-920F-582CFCD67222}">
          <p14:sldIdLst>
            <p14:sldId id="274"/>
            <p14:sldId id="275"/>
            <p14:sldId id="260"/>
          </p14:sldIdLst>
        </p14:section>
        <p14:section name="Section II" id="{0086B188-36F1-9B42-A808-8CC7E5D1DE0A}">
          <p14:sldIdLst>
            <p14:sldId id="276"/>
            <p14:sldId id="277"/>
            <p14:sldId id="263"/>
            <p14:sldId id="270"/>
            <p14:sldId id="283"/>
          </p14:sldIdLst>
        </p14:section>
        <p14:section name="Section III" id="{7A185743-09A5-A74D-958E-B894404ABE93}">
          <p14:sldIdLst>
            <p14:sldId id="278"/>
            <p14:sldId id="279"/>
            <p14:sldId id="281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6369"/>
    <a:srgbClr val="FF4B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6"/>
  </p:normalViewPr>
  <p:slideViewPr>
    <p:cSldViewPr snapToGrid="0">
      <p:cViewPr varScale="1">
        <p:scale>
          <a:sx n="143" d="100"/>
          <a:sy n="143" d="100"/>
        </p:scale>
        <p:origin x="76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5DC371-6F02-4B49-9F85-43262FE6F509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3B7167B-C7E0-4A8A-B147-9236AB119B44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Outcome</a:t>
          </a:r>
        </a:p>
      </dgm:t>
    </dgm:pt>
    <dgm:pt modelId="{83104C63-ED02-4738-B36C-84EDC1A89AC9}" type="parTrans" cxnId="{20B2FB0F-A28B-4BEF-965D-C088D02D0227}">
      <dgm:prSet/>
      <dgm:spPr/>
      <dgm:t>
        <a:bodyPr/>
        <a:lstStyle/>
        <a:p>
          <a:endParaRPr lang="en-US" sz="1800"/>
        </a:p>
      </dgm:t>
    </dgm:pt>
    <dgm:pt modelId="{D99F4282-1459-4D04-A8F2-4C6CF5AF52D3}" type="sibTrans" cxnId="{20B2FB0F-A28B-4BEF-965D-C088D02D0227}">
      <dgm:prSet/>
      <dgm:spPr/>
      <dgm:t>
        <a:bodyPr/>
        <a:lstStyle/>
        <a:p>
          <a:endParaRPr lang="en-US" sz="1800"/>
        </a:p>
      </dgm:t>
    </dgm:pt>
    <dgm:pt modelId="{4FCA51B3-682F-41D5-A91A-AD9F0C00FE3E}">
      <dgm:prSet phldrT="[Text]" custT="1"/>
      <dgm:spPr/>
      <dgm:t>
        <a:bodyPr/>
        <a:lstStyle/>
        <a:p>
          <a:pPr marL="63500" indent="-63500">
            <a:buNone/>
          </a:pPr>
          <a:r>
            <a:rPr lang="en-US" sz="1200" dirty="0"/>
            <a:t>Reducing :</a:t>
          </a:r>
        </a:p>
        <a:p>
          <a:pPr marL="63500" indent="-63500">
            <a:buFont typeface="Wingdings" pitchFamily="2" charset="2"/>
            <a:buChar char="ü"/>
          </a:pPr>
          <a:r>
            <a:rPr lang="en-US" sz="1200" dirty="0"/>
            <a:t>Dependency </a:t>
          </a:r>
        </a:p>
        <a:p>
          <a:pPr marL="63500" indent="-63500">
            <a:buNone/>
          </a:pPr>
          <a:r>
            <a:rPr lang="en-US" sz="1200" dirty="0"/>
            <a:t>Time </a:t>
          </a:r>
        </a:p>
        <a:p>
          <a:pPr marL="63500" indent="-63500">
            <a:buNone/>
          </a:pPr>
          <a:r>
            <a:rPr lang="en-US" sz="1200" dirty="0"/>
            <a:t>Others:</a:t>
          </a:r>
        </a:p>
        <a:p>
          <a:pPr marL="63500" indent="-63500">
            <a:buNone/>
          </a:pPr>
          <a:r>
            <a:rPr lang="en-US" sz="1200" dirty="0"/>
            <a:t>Maximizing Vaccination Rate </a:t>
          </a:r>
        </a:p>
        <a:p>
          <a:pPr marL="63500" indent="-63500">
            <a:buNone/>
          </a:pPr>
          <a:r>
            <a:rPr lang="en-US" sz="1200" dirty="0"/>
            <a:t>Contactless to adhere to </a:t>
          </a:r>
        </a:p>
        <a:p>
          <a:pPr marL="63500" indent="-63500">
            <a:buNone/>
          </a:pPr>
          <a:r>
            <a:rPr lang="en-US" sz="1200" dirty="0"/>
            <a:t>social distancing standards</a:t>
          </a:r>
        </a:p>
      </dgm:t>
    </dgm:pt>
    <dgm:pt modelId="{9A831F75-B066-46C1-80A2-34B2EFB486B5}" type="parTrans" cxnId="{5F6FE802-773C-401A-A7E5-F993D71D6FD7}">
      <dgm:prSet/>
      <dgm:spPr/>
      <dgm:t>
        <a:bodyPr/>
        <a:lstStyle/>
        <a:p>
          <a:endParaRPr lang="en-US" sz="1800"/>
        </a:p>
      </dgm:t>
    </dgm:pt>
    <dgm:pt modelId="{E7794390-782E-445F-9B02-069485C8E580}" type="sibTrans" cxnId="{5F6FE802-773C-401A-A7E5-F993D71D6FD7}">
      <dgm:prSet/>
      <dgm:spPr/>
      <dgm:t>
        <a:bodyPr/>
        <a:lstStyle/>
        <a:p>
          <a:endParaRPr lang="en-US" sz="1800"/>
        </a:p>
      </dgm:t>
    </dgm:pt>
    <dgm:pt modelId="{DFC47EA6-1587-40ED-AB89-207DCE617BCC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Limitation</a:t>
          </a:r>
        </a:p>
      </dgm:t>
    </dgm:pt>
    <dgm:pt modelId="{6813AB9B-FBCE-4684-A911-EAA01EA5A165}" type="parTrans" cxnId="{66E54083-8074-411C-B885-CC6F7446E80B}">
      <dgm:prSet/>
      <dgm:spPr/>
      <dgm:t>
        <a:bodyPr/>
        <a:lstStyle/>
        <a:p>
          <a:endParaRPr lang="en-US" sz="1800"/>
        </a:p>
      </dgm:t>
    </dgm:pt>
    <dgm:pt modelId="{844F6334-570B-412B-9FE7-6D9E7576C2BA}" type="sibTrans" cxnId="{66E54083-8074-411C-B885-CC6F7446E80B}">
      <dgm:prSet/>
      <dgm:spPr/>
      <dgm:t>
        <a:bodyPr/>
        <a:lstStyle/>
        <a:p>
          <a:endParaRPr lang="en-US" sz="1800"/>
        </a:p>
      </dgm:t>
    </dgm:pt>
    <dgm:pt modelId="{20C9B5A1-7B22-4CE2-802D-04E8043E313A}">
      <dgm:prSet phldrT="[Text]" custT="1"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r>
            <a:rPr lang="en-US" sz="1200" dirty="0"/>
            <a:t>Technology Independence</a:t>
          </a:r>
        </a:p>
        <a:p>
          <a:r>
            <a:rPr lang="en-US" sz="1200" dirty="0"/>
            <a:t>Wait Time</a:t>
          </a:r>
          <a:endParaRPr lang="en-US" sz="1200" dirty="0">
            <a:latin typeface="Calibri" panose="020F0502020204030204" pitchFamily="34" charset="0"/>
          </a:endParaRPr>
        </a:p>
      </dgm:t>
    </dgm:pt>
    <dgm:pt modelId="{0BC62CB7-7A04-4637-BB3D-CFF447881EC0}" type="parTrans" cxnId="{2A621511-63A3-4F16-87F4-EAE4663260EE}">
      <dgm:prSet/>
      <dgm:spPr/>
      <dgm:t>
        <a:bodyPr/>
        <a:lstStyle/>
        <a:p>
          <a:endParaRPr lang="en-US" sz="1800"/>
        </a:p>
      </dgm:t>
    </dgm:pt>
    <dgm:pt modelId="{1537AB59-F6BE-44E7-8952-5F70E4D6CE07}" type="sibTrans" cxnId="{2A621511-63A3-4F16-87F4-EAE4663260EE}">
      <dgm:prSet/>
      <dgm:spPr/>
      <dgm:t>
        <a:bodyPr/>
        <a:lstStyle/>
        <a:p>
          <a:endParaRPr lang="en-US" sz="1800"/>
        </a:p>
      </dgm:t>
    </dgm:pt>
    <dgm:pt modelId="{6FFA29EC-95EC-4DB8-B037-94EFB72740CA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Discussion</a:t>
          </a:r>
        </a:p>
      </dgm:t>
    </dgm:pt>
    <dgm:pt modelId="{D9DBB6CA-E65A-4A78-9372-4ADD893F7262}" type="parTrans" cxnId="{847A1461-CCB7-4023-BCD6-9AC9773952AC}">
      <dgm:prSet/>
      <dgm:spPr/>
      <dgm:t>
        <a:bodyPr/>
        <a:lstStyle/>
        <a:p>
          <a:endParaRPr lang="en-US" sz="1800"/>
        </a:p>
      </dgm:t>
    </dgm:pt>
    <dgm:pt modelId="{C7C8E946-F5D0-4B47-BECE-E0E3B4C9ACFF}" type="sibTrans" cxnId="{847A1461-CCB7-4023-BCD6-9AC9773952AC}">
      <dgm:prSet/>
      <dgm:spPr/>
      <dgm:t>
        <a:bodyPr/>
        <a:lstStyle/>
        <a:p>
          <a:endParaRPr lang="en-US" sz="1800"/>
        </a:p>
      </dgm:t>
    </dgm:pt>
    <dgm:pt modelId="{835310A9-1015-4CCB-9B88-5894988692CB}">
      <dgm:prSet phldrT="[Text]" custT="1"/>
      <dgm:spPr/>
      <dgm:t>
        <a:bodyPr/>
        <a:lstStyle/>
        <a:p>
          <a:pPr marL="63500" indent="-63500"/>
          <a:r>
            <a:rPr lang="en-US" sz="1200" dirty="0">
              <a:latin typeface="Calibri" panose="020F0502020204030204" pitchFamily="34" charset="0"/>
            </a:rPr>
            <a:t>Q &amp; A</a:t>
          </a:r>
        </a:p>
      </dgm:t>
    </dgm:pt>
    <dgm:pt modelId="{1093C466-EF51-4A50-AAEE-AFA4B4DF6989}" type="parTrans" cxnId="{127F8422-E044-42F1-8A4E-D56418D57078}">
      <dgm:prSet/>
      <dgm:spPr/>
      <dgm:t>
        <a:bodyPr/>
        <a:lstStyle/>
        <a:p>
          <a:endParaRPr lang="en-US" sz="1800"/>
        </a:p>
      </dgm:t>
    </dgm:pt>
    <dgm:pt modelId="{461E4005-1FCE-4A6D-A4E6-7F04C9D33CB3}" type="sibTrans" cxnId="{127F8422-E044-42F1-8A4E-D56418D57078}">
      <dgm:prSet/>
      <dgm:spPr/>
      <dgm:t>
        <a:bodyPr/>
        <a:lstStyle/>
        <a:p>
          <a:endParaRPr lang="en-US" sz="1800"/>
        </a:p>
      </dgm:t>
    </dgm:pt>
    <dgm:pt modelId="{69E84D68-D792-4BDA-9C2A-B4ED8D6DCF23}" type="pres">
      <dgm:prSet presAssocID="{D95DC371-6F02-4B49-9F85-43262FE6F509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4C80F130-7906-4673-8EAA-B8CA6DA774C0}" type="pres">
      <dgm:prSet presAssocID="{13B7167B-C7E0-4A8A-B147-9236AB119B44}" presName="parentText1" presStyleLbl="node1" presStyleIdx="0" presStyleCnt="3" custScaleX="100000" custLinFactNeighborX="195" custLinFactNeighborY="-3033">
        <dgm:presLayoutVars>
          <dgm:chMax/>
          <dgm:chPref val="3"/>
          <dgm:bulletEnabled val="1"/>
        </dgm:presLayoutVars>
      </dgm:prSet>
      <dgm:spPr/>
    </dgm:pt>
    <dgm:pt modelId="{47471B92-F854-4656-8283-95C2D86196BB}" type="pres">
      <dgm:prSet presAssocID="{13B7167B-C7E0-4A8A-B147-9236AB119B44}" presName="childText1" presStyleLbl="solidAlignAcc1" presStyleIdx="0" presStyleCnt="3" custScaleX="97069" custLinFactNeighborX="-11898" custLinFactNeighborY="-2381">
        <dgm:presLayoutVars>
          <dgm:chMax val="0"/>
          <dgm:chPref val="0"/>
          <dgm:bulletEnabled val="1"/>
        </dgm:presLayoutVars>
      </dgm:prSet>
      <dgm:spPr/>
    </dgm:pt>
    <dgm:pt modelId="{9E78A266-3941-4E7A-8ECE-4E8E194BC122}" type="pres">
      <dgm:prSet presAssocID="{DFC47EA6-1587-40ED-AB89-207DCE617BCC}" presName="parentText2" presStyleLbl="node1" presStyleIdx="1" presStyleCnt="3" custScaleX="112788" custLinFactNeighborX="-1161" custLinFactNeighborY="-8151">
        <dgm:presLayoutVars>
          <dgm:chMax/>
          <dgm:chPref val="3"/>
          <dgm:bulletEnabled val="1"/>
        </dgm:presLayoutVars>
      </dgm:prSet>
      <dgm:spPr/>
    </dgm:pt>
    <dgm:pt modelId="{DE18416E-DDFC-4008-B3C2-4610464463B9}" type="pres">
      <dgm:prSet presAssocID="{DFC47EA6-1587-40ED-AB89-207DCE617BCC}" presName="childText2" presStyleLbl="solidAlignAcc1" presStyleIdx="1" presStyleCnt="3" custScaleX="100580" custLinFactNeighborX="-15695" custLinFactNeighborY="-5293">
        <dgm:presLayoutVars>
          <dgm:chMax val="0"/>
          <dgm:chPref val="0"/>
          <dgm:bulletEnabled val="1"/>
        </dgm:presLayoutVars>
      </dgm:prSet>
      <dgm:spPr/>
    </dgm:pt>
    <dgm:pt modelId="{01DCBBF7-D773-4CE3-97B2-3FA85A9072CF}" type="pres">
      <dgm:prSet presAssocID="{6FFA29EC-95EC-4DB8-B037-94EFB72740CA}" presName="parentText3" presStyleLbl="node1" presStyleIdx="2" presStyleCnt="3" custScaleX="124024" custLinFactNeighborX="-288" custLinFactNeighborY="-1010">
        <dgm:presLayoutVars>
          <dgm:chMax/>
          <dgm:chPref val="3"/>
          <dgm:bulletEnabled val="1"/>
        </dgm:presLayoutVars>
      </dgm:prSet>
      <dgm:spPr/>
    </dgm:pt>
    <dgm:pt modelId="{4101DE97-1618-43DF-92D5-13B09D2CC1C3}" type="pres">
      <dgm:prSet presAssocID="{6FFA29EC-95EC-4DB8-B037-94EFB72740CA}" presName="childText3" presStyleLbl="solidAlignAcc1" presStyleIdx="2" presStyleCnt="3" custScaleX="130569" custLinFactNeighborX="1316" custLinFactNeighborY="-2854">
        <dgm:presLayoutVars>
          <dgm:chMax val="0"/>
          <dgm:chPref val="0"/>
          <dgm:bulletEnabled val="1"/>
        </dgm:presLayoutVars>
      </dgm:prSet>
      <dgm:spPr/>
    </dgm:pt>
  </dgm:ptLst>
  <dgm:cxnLst>
    <dgm:cxn modelId="{5F6FE802-773C-401A-A7E5-F993D71D6FD7}" srcId="{13B7167B-C7E0-4A8A-B147-9236AB119B44}" destId="{4FCA51B3-682F-41D5-A91A-AD9F0C00FE3E}" srcOrd="0" destOrd="0" parTransId="{9A831F75-B066-46C1-80A2-34B2EFB486B5}" sibTransId="{E7794390-782E-445F-9B02-069485C8E580}"/>
    <dgm:cxn modelId="{20B2FB0F-A28B-4BEF-965D-C088D02D0227}" srcId="{D95DC371-6F02-4B49-9F85-43262FE6F509}" destId="{13B7167B-C7E0-4A8A-B147-9236AB119B44}" srcOrd="0" destOrd="0" parTransId="{83104C63-ED02-4738-B36C-84EDC1A89AC9}" sibTransId="{D99F4282-1459-4D04-A8F2-4C6CF5AF52D3}"/>
    <dgm:cxn modelId="{2A621511-63A3-4F16-87F4-EAE4663260EE}" srcId="{DFC47EA6-1587-40ED-AB89-207DCE617BCC}" destId="{20C9B5A1-7B22-4CE2-802D-04E8043E313A}" srcOrd="0" destOrd="0" parTransId="{0BC62CB7-7A04-4637-BB3D-CFF447881EC0}" sibTransId="{1537AB59-F6BE-44E7-8952-5F70E4D6CE07}"/>
    <dgm:cxn modelId="{2D834A1E-53D7-4BC2-9DD8-25D1BAFEE2C6}" type="presOf" srcId="{4FCA51B3-682F-41D5-A91A-AD9F0C00FE3E}" destId="{47471B92-F854-4656-8283-95C2D86196BB}" srcOrd="0" destOrd="0" presId="urn:microsoft.com/office/officeart/2009/3/layout/IncreasingArrowsProcess"/>
    <dgm:cxn modelId="{127F8422-E044-42F1-8A4E-D56418D57078}" srcId="{6FFA29EC-95EC-4DB8-B037-94EFB72740CA}" destId="{835310A9-1015-4CCB-9B88-5894988692CB}" srcOrd="0" destOrd="0" parTransId="{1093C466-EF51-4A50-AAEE-AFA4B4DF6989}" sibTransId="{461E4005-1FCE-4A6D-A4E6-7F04C9D33CB3}"/>
    <dgm:cxn modelId="{17F3803F-5B45-45AD-8513-E1EFDBDE219D}" type="presOf" srcId="{13B7167B-C7E0-4A8A-B147-9236AB119B44}" destId="{4C80F130-7906-4673-8EAA-B8CA6DA774C0}" srcOrd="0" destOrd="0" presId="urn:microsoft.com/office/officeart/2009/3/layout/IncreasingArrowsProcess"/>
    <dgm:cxn modelId="{847A1461-CCB7-4023-BCD6-9AC9773952AC}" srcId="{D95DC371-6F02-4B49-9F85-43262FE6F509}" destId="{6FFA29EC-95EC-4DB8-B037-94EFB72740CA}" srcOrd="2" destOrd="0" parTransId="{D9DBB6CA-E65A-4A78-9372-4ADD893F7262}" sibTransId="{C7C8E946-F5D0-4B47-BECE-E0E3B4C9ACFF}"/>
    <dgm:cxn modelId="{66E54083-8074-411C-B885-CC6F7446E80B}" srcId="{D95DC371-6F02-4B49-9F85-43262FE6F509}" destId="{DFC47EA6-1587-40ED-AB89-207DCE617BCC}" srcOrd="1" destOrd="0" parTransId="{6813AB9B-FBCE-4684-A911-EAA01EA5A165}" sibTransId="{844F6334-570B-412B-9FE7-6D9E7576C2BA}"/>
    <dgm:cxn modelId="{136EC98E-A9BC-4460-BEF5-7ED0BE7017EA}" type="presOf" srcId="{DFC47EA6-1587-40ED-AB89-207DCE617BCC}" destId="{9E78A266-3941-4E7A-8ECE-4E8E194BC122}" srcOrd="0" destOrd="0" presId="urn:microsoft.com/office/officeart/2009/3/layout/IncreasingArrowsProcess"/>
    <dgm:cxn modelId="{B03BE5BC-0754-4895-AFF8-78D7D4980572}" type="presOf" srcId="{6FFA29EC-95EC-4DB8-B037-94EFB72740CA}" destId="{01DCBBF7-D773-4CE3-97B2-3FA85A9072CF}" srcOrd="0" destOrd="0" presId="urn:microsoft.com/office/officeart/2009/3/layout/IncreasingArrowsProcess"/>
    <dgm:cxn modelId="{FECF49DD-468A-40BE-A049-06F33115F555}" type="presOf" srcId="{20C9B5A1-7B22-4CE2-802D-04E8043E313A}" destId="{DE18416E-DDFC-4008-B3C2-4610464463B9}" srcOrd="0" destOrd="0" presId="urn:microsoft.com/office/officeart/2009/3/layout/IncreasingArrowsProcess"/>
    <dgm:cxn modelId="{7277E3ED-C738-4DA2-A5E4-A833C0199CC3}" type="presOf" srcId="{D95DC371-6F02-4B49-9F85-43262FE6F509}" destId="{69E84D68-D792-4BDA-9C2A-B4ED8D6DCF23}" srcOrd="0" destOrd="0" presId="urn:microsoft.com/office/officeart/2009/3/layout/IncreasingArrowsProcess"/>
    <dgm:cxn modelId="{5457DFFF-01C3-44E1-B32E-281D4DE94DCD}" type="presOf" srcId="{835310A9-1015-4CCB-9B88-5894988692CB}" destId="{4101DE97-1618-43DF-92D5-13B09D2CC1C3}" srcOrd="0" destOrd="0" presId="urn:microsoft.com/office/officeart/2009/3/layout/IncreasingArrowsProcess"/>
    <dgm:cxn modelId="{53E5A0F1-5ED8-434B-A5D5-C45BF32DECBF}" type="presParOf" srcId="{69E84D68-D792-4BDA-9C2A-B4ED8D6DCF23}" destId="{4C80F130-7906-4673-8EAA-B8CA6DA774C0}" srcOrd="0" destOrd="0" presId="urn:microsoft.com/office/officeart/2009/3/layout/IncreasingArrowsProcess"/>
    <dgm:cxn modelId="{6EC5DE16-2AB7-4DE0-86D1-887AB6A95B77}" type="presParOf" srcId="{69E84D68-D792-4BDA-9C2A-B4ED8D6DCF23}" destId="{47471B92-F854-4656-8283-95C2D86196BB}" srcOrd="1" destOrd="0" presId="urn:microsoft.com/office/officeart/2009/3/layout/IncreasingArrowsProcess"/>
    <dgm:cxn modelId="{B728B9E5-C062-4738-9A4F-E8839B273F6E}" type="presParOf" srcId="{69E84D68-D792-4BDA-9C2A-B4ED8D6DCF23}" destId="{9E78A266-3941-4E7A-8ECE-4E8E194BC122}" srcOrd="2" destOrd="0" presId="urn:microsoft.com/office/officeart/2009/3/layout/IncreasingArrowsProcess"/>
    <dgm:cxn modelId="{7C9CE673-96E8-4EB6-B466-D8BE4EC11E29}" type="presParOf" srcId="{69E84D68-D792-4BDA-9C2A-B4ED8D6DCF23}" destId="{DE18416E-DDFC-4008-B3C2-4610464463B9}" srcOrd="3" destOrd="0" presId="urn:microsoft.com/office/officeart/2009/3/layout/IncreasingArrowsProcess"/>
    <dgm:cxn modelId="{0810FEDB-D59A-4BF2-B6D7-88140D9A9453}" type="presParOf" srcId="{69E84D68-D792-4BDA-9C2A-B4ED8D6DCF23}" destId="{01DCBBF7-D773-4CE3-97B2-3FA85A9072CF}" srcOrd="4" destOrd="0" presId="urn:microsoft.com/office/officeart/2009/3/layout/IncreasingArrowsProcess"/>
    <dgm:cxn modelId="{30EE4B29-3E8E-470F-9198-8E5A16326231}" type="presParOf" srcId="{69E84D68-D792-4BDA-9C2A-B4ED8D6DCF23}" destId="{4101DE97-1618-43DF-92D5-13B09D2CC1C3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80F130-7906-4673-8EAA-B8CA6DA774C0}">
      <dsp:nvSpPr>
        <dsp:cNvPr id="0" name=""/>
        <dsp:cNvSpPr/>
      </dsp:nvSpPr>
      <dsp:spPr>
        <a:xfrm>
          <a:off x="-171089" y="632302"/>
          <a:ext cx="8103515" cy="1180180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254000" bIns="18735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Outcome</a:t>
          </a:r>
        </a:p>
      </dsp:txBody>
      <dsp:txXfrm>
        <a:off x="-171089" y="927347"/>
        <a:ext cx="7808470" cy="590090"/>
      </dsp:txXfrm>
    </dsp:sp>
    <dsp:sp modelId="{47471B92-F854-4656-8283-95C2D86196BB}">
      <dsp:nvSpPr>
        <dsp:cNvPr id="0" name=""/>
        <dsp:cNvSpPr/>
      </dsp:nvSpPr>
      <dsp:spPr>
        <a:xfrm>
          <a:off x="-150314" y="1524056"/>
          <a:ext cx="2422728" cy="2273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63500" lvl="0" indent="-6350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Reducing :</a:t>
          </a:r>
        </a:p>
        <a:p>
          <a:pPr marL="63500" lvl="0" indent="-6350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US" sz="1200" kern="1200" dirty="0"/>
            <a:t>Dependency </a:t>
          </a:r>
        </a:p>
        <a:p>
          <a:pPr marL="63500" lvl="0" indent="-6350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Time </a:t>
          </a:r>
        </a:p>
        <a:p>
          <a:pPr marL="63500" lvl="0" indent="-6350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Others:</a:t>
          </a:r>
        </a:p>
        <a:p>
          <a:pPr marL="63500" lvl="0" indent="-6350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Maximizing Vaccination Rate </a:t>
          </a:r>
        </a:p>
        <a:p>
          <a:pPr marL="63500" lvl="0" indent="-6350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Contactless to adhere to </a:t>
          </a:r>
        </a:p>
        <a:p>
          <a:pPr marL="63500" lvl="0" indent="-6350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social distancing standards</a:t>
          </a:r>
        </a:p>
      </dsp:txBody>
      <dsp:txXfrm>
        <a:off x="-150314" y="1524056"/>
        <a:ext cx="2422728" cy="2273462"/>
      </dsp:txXfrm>
    </dsp:sp>
    <dsp:sp modelId="{9E78A266-3941-4E7A-8ECE-4E8E194BC122}">
      <dsp:nvSpPr>
        <dsp:cNvPr id="0" name=""/>
        <dsp:cNvSpPr/>
      </dsp:nvSpPr>
      <dsp:spPr>
        <a:xfrm>
          <a:off x="1885334" y="965294"/>
          <a:ext cx="6324736" cy="1180180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254000" bIns="18735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Limitation</a:t>
          </a:r>
        </a:p>
      </dsp:txBody>
      <dsp:txXfrm>
        <a:off x="1885334" y="1260339"/>
        <a:ext cx="6029691" cy="590090"/>
      </dsp:txXfrm>
    </dsp:sp>
    <dsp:sp modelId="{DE18416E-DDFC-4008-B3C2-4610464463B9}">
      <dsp:nvSpPr>
        <dsp:cNvPr id="0" name=""/>
        <dsp:cNvSpPr/>
      </dsp:nvSpPr>
      <dsp:spPr>
        <a:xfrm>
          <a:off x="1910024" y="1851246"/>
          <a:ext cx="2510358" cy="2273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Technology Independence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Wait Time</a:t>
          </a:r>
          <a:endParaRPr lang="en-US" sz="1200" kern="1200" dirty="0">
            <a:latin typeface="Calibri" panose="020F0502020204030204" pitchFamily="34" charset="0"/>
          </a:endParaRPr>
        </a:p>
      </dsp:txBody>
      <dsp:txXfrm>
        <a:off x="1910024" y="1851246"/>
        <a:ext cx="2510358" cy="2273462"/>
      </dsp:txXfrm>
    </dsp:sp>
    <dsp:sp modelId="{01DCBBF7-D773-4CE3-97B2-3FA85A9072CF}">
      <dsp:nvSpPr>
        <dsp:cNvPr id="0" name=""/>
        <dsp:cNvSpPr/>
      </dsp:nvSpPr>
      <dsp:spPr>
        <a:xfrm>
          <a:off x="4422128" y="1442964"/>
          <a:ext cx="3859316" cy="1180180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254000" bIns="18735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Discussion</a:t>
          </a:r>
        </a:p>
      </dsp:txBody>
      <dsp:txXfrm>
        <a:off x="4422128" y="1738009"/>
        <a:ext cx="3564271" cy="590090"/>
      </dsp:txXfrm>
    </dsp:sp>
    <dsp:sp modelId="{4101DE97-1618-43DF-92D5-13B09D2CC1C3}">
      <dsp:nvSpPr>
        <dsp:cNvPr id="0" name=""/>
        <dsp:cNvSpPr/>
      </dsp:nvSpPr>
      <dsp:spPr>
        <a:xfrm>
          <a:off x="4456236" y="2301039"/>
          <a:ext cx="3258848" cy="22401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9983318"/>
              <a:satOff val="84615"/>
              <a:lumOff val="8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63500" lvl="0" indent="-6350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" panose="020F0502020204030204" pitchFamily="34" charset="0"/>
            </a:rPr>
            <a:t>Q &amp; A</a:t>
          </a:r>
        </a:p>
      </dsp:txBody>
      <dsp:txXfrm>
        <a:off x="4456236" y="2301039"/>
        <a:ext cx="3258848" cy="2240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EBD70B-B098-9245-8F39-FE530EDC3A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E98684-C8C1-2C41-8ADE-AFF8812392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428A9-5277-9043-B4DD-687D6A7C8E91}" type="datetimeFigureOut">
              <a:rPr lang="en-US" smtClean="0"/>
              <a:t>4/20/21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7A0126-7A79-7941-918A-94C5452615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FBE3A-9B14-D34F-AA50-C16B09CFFE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E87D1-2340-8144-9E61-43FA4A7FB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470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057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2453352f6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2453352f6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Sohila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6111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2453352f6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2453352f6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Sohila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5645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2453352f6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2453352f6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Anisha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1061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2453352f6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2453352f6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020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2453352f6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2453352f6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120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2453352f6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2453352f6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125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d2818ad9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d2818ad9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Shilpy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964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d2818ad9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d2818ad9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Shilpy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9332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d2818ad9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d2818ad9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Rakesh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479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d2818ad9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d2818ad9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Rakesh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5149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2453352f6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2453352f6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Rakesh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2453352f6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2453352f6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Sohila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607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453352f6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453352f6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Sohilla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7020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2453352f6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2453352f6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Sohilla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BDAF94-02BD-1940-80C5-B9FB946E3D81}"/>
              </a:ext>
            </a:extLst>
          </p:cNvPr>
          <p:cNvSpPr/>
          <p:nvPr userDrawn="1"/>
        </p:nvSpPr>
        <p:spPr>
          <a:xfrm>
            <a:off x="0" y="0"/>
            <a:ext cx="9144000" cy="34167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-400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5C44954-99F1-4640-A9AC-3F715F45B1C7}"/>
              </a:ext>
            </a:extLst>
          </p:cNvPr>
          <p:cNvCxnSpPr/>
          <p:nvPr userDrawn="1"/>
        </p:nvCxnSpPr>
        <p:spPr>
          <a:xfrm>
            <a:off x="311700" y="568693"/>
            <a:ext cx="8520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oogle Shape;57;p13">
            <a:extLst>
              <a:ext uri="{FF2B5EF4-FFF2-40B4-BE49-F238E27FC236}">
                <a16:creationId xmlns:a16="http://schemas.microsoft.com/office/drawing/2014/main" id="{D46437B7-F35D-2148-9C03-023DD239552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27914" r="27607" b="71320"/>
          <a:stretch/>
        </p:blipFill>
        <p:spPr>
          <a:xfrm>
            <a:off x="8229625" y="75858"/>
            <a:ext cx="834804" cy="444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1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900" y="293875"/>
            <a:ext cx="3122849" cy="3122849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sp>
        <p:nvSpPr>
          <p:cNvPr id="55" name="Google Shape;55;p13"/>
          <p:cNvSpPr txBox="1"/>
          <p:nvPr/>
        </p:nvSpPr>
        <p:spPr>
          <a:xfrm>
            <a:off x="3664750" y="2300905"/>
            <a:ext cx="5479250" cy="1954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Team 5 CVS Drive-Thru COVID-19 Vaccine System</a:t>
            </a:r>
            <a:r>
              <a:rPr lang="en" sz="2000" dirty="0"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endParaRPr sz="1500" u="sng" dirty="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EB Garamond Regular"/>
                <a:ea typeface="EB Garamond Regular"/>
                <a:cs typeface="EB Garamond Regular"/>
                <a:sym typeface="EB Garamond Regular"/>
              </a:rPr>
              <a:t>by</a:t>
            </a:r>
            <a:endParaRPr sz="1500" dirty="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EB Garamond Regular"/>
                <a:ea typeface="EB Garamond Regular"/>
                <a:cs typeface="EB Garamond Regular"/>
                <a:sym typeface="EB Garamond Regular"/>
              </a:rPr>
              <a:t>Sai </a:t>
            </a:r>
            <a:r>
              <a:rPr lang="en" sz="1500" dirty="0" err="1">
                <a:latin typeface="EB Garamond Regular"/>
                <a:ea typeface="EB Garamond Regular"/>
                <a:cs typeface="EB Garamond Regular"/>
                <a:sym typeface="EB Garamond Regular"/>
              </a:rPr>
              <a:t>Sohila</a:t>
            </a:r>
            <a:r>
              <a:rPr lang="en" sz="1500" dirty="0"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lang="en" sz="1500" dirty="0" err="1">
                <a:latin typeface="EB Garamond Regular"/>
                <a:ea typeface="EB Garamond Regular"/>
                <a:cs typeface="EB Garamond Regular"/>
                <a:sym typeface="EB Garamond Regular"/>
              </a:rPr>
              <a:t>Mantena</a:t>
            </a:r>
            <a:r>
              <a:rPr lang="en" sz="1500" dirty="0">
                <a:latin typeface="EB Garamond Regular"/>
                <a:ea typeface="EB Garamond Regular"/>
                <a:cs typeface="EB Garamond Regular"/>
                <a:sym typeface="EB Garamond Regular"/>
              </a:rPr>
              <a:t> , Anisha </a:t>
            </a:r>
            <a:r>
              <a:rPr lang="en" sz="1500" dirty="0" err="1">
                <a:latin typeface="EB Garamond Regular"/>
                <a:ea typeface="EB Garamond Regular"/>
                <a:cs typeface="EB Garamond Regular"/>
                <a:sym typeface="EB Garamond Regular"/>
              </a:rPr>
              <a:t>Mullapudi</a:t>
            </a:r>
            <a:r>
              <a:rPr lang="en" sz="1500" dirty="0">
                <a:latin typeface="EB Garamond Regular"/>
                <a:ea typeface="EB Garamond Regular"/>
                <a:cs typeface="EB Garamond Regular"/>
                <a:sym typeface="EB Garamond Regular"/>
              </a:rPr>
              <a:t>, Rakesh Singh, </a:t>
            </a:r>
            <a:r>
              <a:rPr lang="en" sz="1500" dirty="0" err="1">
                <a:latin typeface="EB Garamond Regular"/>
                <a:ea typeface="EB Garamond Regular"/>
                <a:cs typeface="EB Garamond Regular"/>
                <a:sym typeface="EB Garamond Regular"/>
              </a:rPr>
              <a:t>Shilpy</a:t>
            </a:r>
            <a:r>
              <a:rPr lang="en" sz="1500" dirty="0">
                <a:latin typeface="EB Garamond Regular"/>
                <a:ea typeface="EB Garamond Regular"/>
                <a:cs typeface="EB Garamond Regular"/>
                <a:sym typeface="EB Garamond Regular"/>
              </a:rPr>
              <a:t> Vohra</a:t>
            </a:r>
            <a:endParaRPr sz="1500" dirty="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 dirty="0">
                <a:latin typeface="EB Garamond Regular"/>
                <a:ea typeface="EB Garamond Regular"/>
                <a:cs typeface="EB Garamond Regular"/>
                <a:sym typeface="EB Garamond Regular"/>
              </a:rPr>
              <a:t>   </a:t>
            </a:r>
            <a:endParaRPr sz="1500" u="sng" dirty="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392700" y="1775425"/>
            <a:ext cx="4107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ISTM 6202 Relational Database </a:t>
            </a:r>
            <a:endParaRPr sz="2000" u="sng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l="27914" r="27607" b="71320"/>
          <a:stretch/>
        </p:blipFill>
        <p:spPr>
          <a:xfrm>
            <a:off x="5551450" y="369750"/>
            <a:ext cx="1789475" cy="11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2177D72-B01E-3F42-8C11-3ED043E089D1}"/>
              </a:ext>
            </a:extLst>
          </p:cNvPr>
          <p:cNvSpPr txBox="1">
            <a:spLocks/>
          </p:cNvSpPr>
          <p:nvPr/>
        </p:nvSpPr>
        <p:spPr>
          <a:xfrm>
            <a:off x="8892895" y="4898065"/>
            <a:ext cx="251105" cy="2678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fld id="{30ADA647-24C8-4BC1-8C86-9E6AEEF9FFE6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5F487D-0FCA-404D-A359-E28BCC9DA9CD}"/>
              </a:ext>
            </a:extLst>
          </p:cNvPr>
          <p:cNvSpPr txBox="1"/>
          <p:nvPr/>
        </p:nvSpPr>
        <p:spPr>
          <a:xfrm>
            <a:off x="0" y="3416724"/>
            <a:ext cx="9144000" cy="172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92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1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83F36E-FB8E-8745-9A5D-4F1A2939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>
                <a:latin typeface="EB Garamond Regular"/>
                <a:ea typeface="EB Garamond Regular"/>
                <a:cs typeface="EB Garamond Regular"/>
                <a:sym typeface="EB Garamond Regular"/>
              </a:rPr>
              <a:t>Data Entity Matrix</a:t>
            </a:r>
            <a:endParaRPr lang="en-US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FCE1C752-C8D4-2E43-8FE9-8A8A4D270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907624"/>
              </p:ext>
            </p:extLst>
          </p:nvPr>
        </p:nvGraphicFramePr>
        <p:xfrm>
          <a:off x="519884" y="837858"/>
          <a:ext cx="8104231" cy="4160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5739">
                  <a:extLst>
                    <a:ext uri="{9D8B030D-6E8A-4147-A177-3AD203B41FA5}">
                      <a16:colId xmlns:a16="http://schemas.microsoft.com/office/drawing/2014/main" val="1355049995"/>
                    </a:ext>
                  </a:extLst>
                </a:gridCol>
                <a:gridCol w="511627">
                  <a:extLst>
                    <a:ext uri="{9D8B030D-6E8A-4147-A177-3AD203B41FA5}">
                      <a16:colId xmlns:a16="http://schemas.microsoft.com/office/drawing/2014/main" val="2570201581"/>
                    </a:ext>
                  </a:extLst>
                </a:gridCol>
                <a:gridCol w="489855">
                  <a:extLst>
                    <a:ext uri="{9D8B030D-6E8A-4147-A177-3AD203B41FA5}">
                      <a16:colId xmlns:a16="http://schemas.microsoft.com/office/drawing/2014/main" val="2877187872"/>
                    </a:ext>
                  </a:extLst>
                </a:gridCol>
                <a:gridCol w="598713">
                  <a:extLst>
                    <a:ext uri="{9D8B030D-6E8A-4147-A177-3AD203B41FA5}">
                      <a16:colId xmlns:a16="http://schemas.microsoft.com/office/drawing/2014/main" val="1227788539"/>
                    </a:ext>
                  </a:extLst>
                </a:gridCol>
                <a:gridCol w="522512">
                  <a:extLst>
                    <a:ext uri="{9D8B030D-6E8A-4147-A177-3AD203B41FA5}">
                      <a16:colId xmlns:a16="http://schemas.microsoft.com/office/drawing/2014/main" val="499672012"/>
                    </a:ext>
                  </a:extLst>
                </a:gridCol>
                <a:gridCol w="445018">
                  <a:extLst>
                    <a:ext uri="{9D8B030D-6E8A-4147-A177-3AD203B41FA5}">
                      <a16:colId xmlns:a16="http://schemas.microsoft.com/office/drawing/2014/main" val="1307495295"/>
                    </a:ext>
                  </a:extLst>
                </a:gridCol>
                <a:gridCol w="600008">
                  <a:extLst>
                    <a:ext uri="{9D8B030D-6E8A-4147-A177-3AD203B41FA5}">
                      <a16:colId xmlns:a16="http://schemas.microsoft.com/office/drawing/2014/main" val="546627565"/>
                    </a:ext>
                  </a:extLst>
                </a:gridCol>
                <a:gridCol w="615887">
                  <a:extLst>
                    <a:ext uri="{9D8B030D-6E8A-4147-A177-3AD203B41FA5}">
                      <a16:colId xmlns:a16="http://schemas.microsoft.com/office/drawing/2014/main" val="2156174577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986975400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2375993139"/>
                    </a:ext>
                  </a:extLst>
                </a:gridCol>
                <a:gridCol w="478971">
                  <a:extLst>
                    <a:ext uri="{9D8B030D-6E8A-4147-A177-3AD203B41FA5}">
                      <a16:colId xmlns:a16="http://schemas.microsoft.com/office/drawing/2014/main" val="743744931"/>
                    </a:ext>
                  </a:extLst>
                </a:gridCol>
                <a:gridCol w="477959">
                  <a:extLst>
                    <a:ext uri="{9D8B030D-6E8A-4147-A177-3AD203B41FA5}">
                      <a16:colId xmlns:a16="http://schemas.microsoft.com/office/drawing/2014/main" val="579699472"/>
                    </a:ext>
                  </a:extLst>
                </a:gridCol>
              </a:tblGrid>
              <a:tr h="1263120">
                <a:tc>
                  <a:txBody>
                    <a:bodyPr/>
                    <a:lstStyle/>
                    <a:p>
                      <a:pPr algn="r"/>
                      <a:r>
                        <a:rPr lang="en-US" sz="13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Entity Types</a:t>
                      </a:r>
                    </a:p>
                    <a:p>
                      <a:endParaRPr lang="en-US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sz="13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3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Business Functions</a:t>
                      </a:r>
                    </a:p>
                  </a:txBody>
                  <a:tcPr marL="83127" marR="83127" marT="31227" marB="31227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Online Order</a:t>
                      </a:r>
                    </a:p>
                  </a:txBody>
                  <a:tcPr marL="83127" marR="83127" marT="31227" marB="31227" vert="vert27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Customer</a:t>
                      </a:r>
                    </a:p>
                  </a:txBody>
                  <a:tcPr marL="83127" marR="83127" marT="31227" marB="31227" vert="vert27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</a:t>
                      </a:r>
                    </a:p>
                  </a:txBody>
                  <a:tcPr marL="83127" marR="83127" marT="31227" marB="31227" vert="vert27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Card_Payment</a:t>
                      </a:r>
                    </a:p>
                  </a:txBody>
                  <a:tcPr marL="83127" marR="83127" marT="31227" marB="31227" vert="vert27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Order_Details</a:t>
                      </a:r>
                    </a:p>
                  </a:txBody>
                  <a:tcPr marL="83127" marR="83127" marT="31227" marB="31227" vert="vert27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Drive_Thru_COVID_Vaccine</a:t>
                      </a:r>
                    </a:p>
                  </a:txBody>
                  <a:tcPr marL="83127" marR="83127" marT="31227" marB="31227" vert="vert27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Drive-Thru_Testing_Order</a:t>
                      </a:r>
                    </a:p>
                  </a:txBody>
                  <a:tcPr marL="83127" marR="83127" marT="31227" marB="31227" vert="vert27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RX_Delivery_Order</a:t>
                      </a:r>
                    </a:p>
                  </a:txBody>
                  <a:tcPr marL="83127" marR="83127" marT="31227" marB="31227" vert="vert27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Store_Pick-up_Order</a:t>
                      </a:r>
                    </a:p>
                  </a:txBody>
                  <a:tcPr marL="83127" marR="83127" marT="31227" marB="31227" vert="vert27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Minute_Clinic_Order</a:t>
                      </a:r>
                    </a:p>
                  </a:txBody>
                  <a:tcPr marL="83127" marR="83127" marT="31227" marB="31227" vert="vert27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Health_Team_Member</a:t>
                      </a:r>
                    </a:p>
                  </a:txBody>
                  <a:tcPr marL="83127" marR="83127" marT="31227" marB="31227" vert="vert27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03490"/>
                  </a:ext>
                </a:extLst>
              </a:tr>
              <a:tr h="280871">
                <a:tc>
                  <a:txBody>
                    <a:bodyPr/>
                    <a:lstStyle/>
                    <a:p>
                      <a:r>
                        <a:rPr lang="en-US" sz="1000" dirty="0"/>
                        <a:t>Account Authorization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335672"/>
                  </a:ext>
                </a:extLst>
              </a:tr>
              <a:tr h="280871">
                <a:tc>
                  <a:txBody>
                    <a:bodyPr/>
                    <a:lstStyle/>
                    <a:p>
                      <a:r>
                        <a:rPr lang="en-US" sz="1000" dirty="0"/>
                        <a:t>Mode of Delivery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863777"/>
                  </a:ext>
                </a:extLst>
              </a:tr>
              <a:tr h="280871">
                <a:tc>
                  <a:txBody>
                    <a:bodyPr/>
                    <a:lstStyle/>
                    <a:p>
                      <a:r>
                        <a:rPr lang="en-US" sz="1000" dirty="0"/>
                        <a:t>Order Fulfilment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266871"/>
                  </a:ext>
                </a:extLst>
              </a:tr>
              <a:tr h="280871">
                <a:tc>
                  <a:txBody>
                    <a:bodyPr/>
                    <a:lstStyle/>
                    <a:p>
                      <a:r>
                        <a:rPr lang="en-US" sz="1000" dirty="0"/>
                        <a:t>Pickup-Time Preference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865158"/>
                  </a:ext>
                </a:extLst>
              </a:tr>
              <a:tr h="290026">
                <a:tc>
                  <a:txBody>
                    <a:bodyPr/>
                    <a:lstStyle/>
                    <a:p>
                      <a:r>
                        <a:rPr lang="en-US" sz="1000" dirty="0"/>
                        <a:t>Delivery-Time Preference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796104"/>
                  </a:ext>
                </a:extLst>
              </a:tr>
              <a:tr h="285975">
                <a:tc>
                  <a:txBody>
                    <a:bodyPr/>
                    <a:lstStyle/>
                    <a:p>
                      <a:r>
                        <a:rPr lang="en-US" sz="1000" dirty="0"/>
                        <a:t>Payment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632003"/>
                  </a:ext>
                </a:extLst>
              </a:tr>
              <a:tr h="314240">
                <a:tc>
                  <a:txBody>
                    <a:bodyPr/>
                    <a:lstStyle/>
                    <a:p>
                      <a:r>
                        <a:rPr lang="en-US" sz="1000" dirty="0"/>
                        <a:t>Wait Time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57745"/>
                  </a:ext>
                </a:extLst>
              </a:tr>
              <a:tr h="275775">
                <a:tc>
                  <a:txBody>
                    <a:bodyPr/>
                    <a:lstStyle/>
                    <a:p>
                      <a:r>
                        <a:rPr lang="en-US" sz="1000" dirty="0"/>
                        <a:t>Appointment Availability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X</a:t>
                      </a:r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247119"/>
                  </a:ext>
                </a:extLst>
              </a:tr>
              <a:tr h="308220">
                <a:tc>
                  <a:txBody>
                    <a:bodyPr/>
                    <a:lstStyle/>
                    <a:p>
                      <a:r>
                        <a:rPr lang="en-US" sz="1000" dirty="0"/>
                        <a:t>Sample Collection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037694"/>
                  </a:ext>
                </a:extLst>
              </a:tr>
              <a:tr h="300108">
                <a:tc>
                  <a:txBody>
                    <a:bodyPr/>
                    <a:lstStyle/>
                    <a:p>
                      <a:r>
                        <a:rPr lang="en-US" sz="1000" dirty="0"/>
                        <a:t>Health Form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X</a:t>
                      </a:r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83127" marR="83127" marT="31227" marB="31227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157610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7D4C66-A8D2-FD42-8D7C-094A8DE95628}"/>
              </a:ext>
            </a:extLst>
          </p:cNvPr>
          <p:cNvCxnSpPr>
            <a:cxnSpLocks/>
          </p:cNvCxnSpPr>
          <p:nvPr/>
        </p:nvCxnSpPr>
        <p:spPr>
          <a:xfrm>
            <a:off x="519884" y="837858"/>
            <a:ext cx="2375716" cy="12150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88D2D5FC-5E72-E64D-9274-841C5679CCDC}"/>
              </a:ext>
            </a:extLst>
          </p:cNvPr>
          <p:cNvSpPr txBox="1">
            <a:spLocks/>
          </p:cNvSpPr>
          <p:nvPr/>
        </p:nvSpPr>
        <p:spPr>
          <a:xfrm>
            <a:off x="8731625" y="4898065"/>
            <a:ext cx="412376" cy="2678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fld id="{30ADA647-24C8-4BC1-8C86-9E6AEEF9FFE6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79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2502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dirty="0">
                <a:latin typeface="EB Garamond Regular"/>
                <a:ea typeface="EB Garamond Regular"/>
                <a:cs typeface="EB Garamond Regular"/>
                <a:sym typeface="EB Garamond Regular"/>
              </a:rPr>
              <a:t>3NF Relation Schema</a:t>
            </a:r>
            <a:endParaRPr sz="3020" dirty="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1"/>
          </p:nvPr>
        </p:nvSpPr>
        <p:spPr>
          <a:xfrm>
            <a:off x="19800" y="572700"/>
            <a:ext cx="9104400" cy="40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CARDPAYMENT(</a:t>
            </a:r>
            <a:r>
              <a:rPr lang="en" sz="4341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PaymentID</a:t>
            </a: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,</a:t>
            </a:r>
            <a:r>
              <a:rPr lang="en" sz="434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CardType</a:t>
            </a: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434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CardHolderName</a:t>
            </a: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434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ExpireDate,CustomerID,OrderID</a:t>
            </a: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434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CUSTOMER(</a:t>
            </a:r>
            <a:r>
              <a:rPr lang="en" sz="4341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CustomerID</a:t>
            </a:r>
            <a:r>
              <a:rPr lang="en" sz="434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434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CustomerFirstName,CustomerLastName,EmailID,Age</a:t>
            </a: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434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HEALTHTEAMMEMBER(</a:t>
            </a:r>
            <a:r>
              <a:rPr lang="en" sz="4341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HealthTeamMemberID</a:t>
            </a: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434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HealthTeamMemberFirstName,HealthTeamMemberLastName</a:t>
            </a: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Age)</a:t>
            </a:r>
            <a:endParaRPr sz="434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ONLINEORDER(</a:t>
            </a:r>
            <a:r>
              <a:rPr lang="en" sz="4341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OrderID</a:t>
            </a:r>
            <a:r>
              <a:rPr lang="en" sz="434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StoreLocation,Date,CustomerID,HealthTeamMemberID,OnlineOrderType)</a:t>
            </a:r>
            <a:endParaRPr sz="434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DRIVETHRUTESTINGORDER(</a:t>
            </a:r>
            <a:r>
              <a:rPr lang="en" sz="4341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DTTOrderID</a:t>
            </a: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434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DriveThruTestingTime,DriverThruTestingDate</a:t>
            </a: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434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RXDELIVERYORDER(</a:t>
            </a:r>
            <a:r>
              <a:rPr lang="en" sz="4341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RXOrderID</a:t>
            </a: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Time,Date,DeliveryStreet,DeliveryState,DeliveryZipCode,DeliveryCountry)</a:t>
            </a:r>
            <a:endParaRPr sz="434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STOREPICKUPORDER(</a:t>
            </a:r>
            <a:r>
              <a:rPr lang="en" sz="4341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SPOrderID</a:t>
            </a:r>
            <a:r>
              <a:rPr lang="en" sz="434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434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PickupTime,PickupDate</a:t>
            </a: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434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MINUTECLINICODER(</a:t>
            </a:r>
            <a:r>
              <a:rPr lang="en" sz="4341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MCOrderID</a:t>
            </a:r>
            <a:r>
              <a:rPr lang="en" sz="434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434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PickupTime</a:t>
            </a: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434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PickupDate</a:t>
            </a: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434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DRIVETHRUCOVIDVACCINE(</a:t>
            </a:r>
            <a:r>
              <a:rPr lang="en" sz="4341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DTCVOrderID</a:t>
            </a:r>
            <a:r>
              <a:rPr lang="en" sz="434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DriveThrouCovidVaccineTime</a:t>
            </a: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434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DriveThrouCovidVaccineDate</a:t>
            </a: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434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PRODUCT(</a:t>
            </a:r>
            <a:r>
              <a:rPr lang="en" sz="434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ProductID,Name,Price</a:t>
            </a: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434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ORDERDETAILS(</a:t>
            </a:r>
            <a:r>
              <a:rPr lang="en" sz="4341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OrderID</a:t>
            </a: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434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4341" u="sng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ProductID</a:t>
            </a:r>
            <a:r>
              <a:rPr lang="en" sz="434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434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Quality,Discount</a:t>
            </a:r>
            <a:r>
              <a:rPr lang="en" sz="434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434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65A1590-D3DA-1446-BDF4-293345B0B7AD}"/>
              </a:ext>
            </a:extLst>
          </p:cNvPr>
          <p:cNvSpPr txBox="1">
            <a:spLocks/>
          </p:cNvSpPr>
          <p:nvPr/>
        </p:nvSpPr>
        <p:spPr>
          <a:xfrm>
            <a:off x="8731625" y="4898065"/>
            <a:ext cx="412376" cy="2678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fld id="{30ADA647-24C8-4BC1-8C86-9E6AEEF9FFE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49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2502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dirty="0">
                <a:latin typeface="EB Garamond Regular"/>
                <a:ea typeface="EB Garamond Regular"/>
                <a:cs typeface="EB Garamond Regular"/>
                <a:sym typeface="EB Garamond Regular"/>
              </a:rPr>
              <a:t>Section III – Database Implementation</a:t>
            </a:r>
            <a:endParaRPr sz="3020" dirty="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86EF05-D94C-3346-865F-79105AC850B7}"/>
              </a:ext>
            </a:extLst>
          </p:cNvPr>
          <p:cNvSpPr txBox="1"/>
          <p:nvPr/>
        </p:nvSpPr>
        <p:spPr>
          <a:xfrm>
            <a:off x="250250" y="573737"/>
            <a:ext cx="412452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Table Creation Samples:</a:t>
            </a:r>
          </a:p>
          <a:p>
            <a:endParaRPr lang="en-US" dirty="0"/>
          </a:p>
          <a:p>
            <a:r>
              <a:rPr lang="en-US" sz="800" dirty="0"/>
              <a:t>CREATE TABLE </a:t>
            </a:r>
            <a:r>
              <a:rPr lang="en-US" sz="800" dirty="0" err="1"/>
              <a:t>CVSCustomer</a:t>
            </a:r>
            <a:r>
              <a:rPr lang="en-US" sz="800" dirty="0"/>
              <a:t>(</a:t>
            </a:r>
          </a:p>
          <a:p>
            <a:r>
              <a:rPr lang="en-US" sz="800" dirty="0" err="1"/>
              <a:t>CustomerID</a:t>
            </a:r>
            <a:r>
              <a:rPr lang="en-US" sz="800" dirty="0"/>
              <a:t> INT(3) NOT NULL,</a:t>
            </a:r>
          </a:p>
          <a:p>
            <a:r>
              <a:rPr lang="en-US" sz="800" dirty="0" err="1"/>
              <a:t>CustomerFirstName</a:t>
            </a:r>
            <a:r>
              <a:rPr lang="en-US" sz="800" dirty="0"/>
              <a:t> VARCHAR(100) NOT NULL,</a:t>
            </a:r>
          </a:p>
          <a:p>
            <a:r>
              <a:rPr lang="en-US" sz="800" dirty="0" err="1"/>
              <a:t>CustomerLastName</a:t>
            </a:r>
            <a:r>
              <a:rPr lang="en-US" sz="800" dirty="0"/>
              <a:t> VARCHAR(100) NOT NULL,</a:t>
            </a:r>
          </a:p>
          <a:p>
            <a:r>
              <a:rPr lang="en-US" sz="800" dirty="0" err="1"/>
              <a:t>EmailID</a:t>
            </a:r>
            <a:r>
              <a:rPr lang="en-US" sz="800" dirty="0"/>
              <a:t> VARCHAR(100) NOT NULL,</a:t>
            </a:r>
          </a:p>
          <a:p>
            <a:r>
              <a:rPr lang="en-US" sz="800" dirty="0"/>
              <a:t>Age INT(3) NOT NULL,</a:t>
            </a:r>
          </a:p>
          <a:p>
            <a:r>
              <a:rPr lang="en-US" sz="800" dirty="0"/>
              <a:t>CONSTRAINT </a:t>
            </a:r>
            <a:r>
              <a:rPr lang="en-US" sz="800" dirty="0" err="1"/>
              <a:t>CVSCustomer_pk</a:t>
            </a:r>
            <a:r>
              <a:rPr lang="en-US" sz="800" dirty="0"/>
              <a:t> PRIMARY KEY(</a:t>
            </a:r>
            <a:r>
              <a:rPr lang="en-US" sz="800" dirty="0" err="1"/>
              <a:t>CustomerID</a:t>
            </a:r>
            <a:r>
              <a:rPr lang="en-US" sz="800" dirty="0"/>
              <a:t>));</a:t>
            </a:r>
          </a:p>
          <a:p>
            <a:endParaRPr lang="en-US" sz="800" dirty="0"/>
          </a:p>
          <a:p>
            <a:r>
              <a:rPr lang="en-US" sz="800" dirty="0"/>
              <a:t>CREATE TABLE </a:t>
            </a:r>
            <a:r>
              <a:rPr lang="en-US" sz="800" dirty="0" err="1"/>
              <a:t>HealthTeamMember</a:t>
            </a:r>
            <a:r>
              <a:rPr lang="en-US" sz="800" dirty="0"/>
              <a:t>(</a:t>
            </a:r>
          </a:p>
          <a:p>
            <a:r>
              <a:rPr lang="en-US" sz="800" dirty="0" err="1"/>
              <a:t>HealthTeamMemberID</a:t>
            </a:r>
            <a:r>
              <a:rPr lang="en-US" sz="800" dirty="0"/>
              <a:t> INT(3) NOT NULL,</a:t>
            </a:r>
          </a:p>
          <a:p>
            <a:r>
              <a:rPr lang="en-US" sz="800" dirty="0" err="1"/>
              <a:t>HealthTeamMemberFirstName</a:t>
            </a:r>
            <a:r>
              <a:rPr lang="en-US" sz="800" dirty="0"/>
              <a:t> VARCHAR(100) NOT NULL,</a:t>
            </a:r>
          </a:p>
          <a:p>
            <a:r>
              <a:rPr lang="en-US" sz="800" dirty="0" err="1"/>
              <a:t>HealthTeamMemberLastName</a:t>
            </a:r>
            <a:r>
              <a:rPr lang="en-US" sz="800" dirty="0"/>
              <a:t> VARCHAR(100) NOT NULL,</a:t>
            </a:r>
          </a:p>
          <a:p>
            <a:r>
              <a:rPr lang="en-US" sz="800" dirty="0"/>
              <a:t>Age INT(3) NOT NULL,</a:t>
            </a:r>
          </a:p>
          <a:p>
            <a:r>
              <a:rPr lang="en-US" sz="800" dirty="0"/>
              <a:t>CONSTRAINT </a:t>
            </a:r>
            <a:r>
              <a:rPr lang="en-US" sz="800" dirty="0" err="1"/>
              <a:t>HealthTeamMember_pk</a:t>
            </a:r>
            <a:r>
              <a:rPr lang="en-US" sz="800" dirty="0"/>
              <a:t> PRIMARY KEY(</a:t>
            </a:r>
            <a:r>
              <a:rPr lang="en-US" sz="800" dirty="0" err="1"/>
              <a:t>HealthTeamMemberID</a:t>
            </a:r>
            <a:r>
              <a:rPr lang="en-US" sz="800" dirty="0"/>
              <a:t>));</a:t>
            </a:r>
          </a:p>
          <a:p>
            <a:endParaRPr lang="en-US" sz="800" dirty="0"/>
          </a:p>
          <a:p>
            <a:r>
              <a:rPr lang="en-US" sz="800" dirty="0"/>
              <a:t>CREATE TABLE </a:t>
            </a:r>
            <a:r>
              <a:rPr lang="en-US" sz="800" dirty="0" err="1"/>
              <a:t>OnlineOrder</a:t>
            </a:r>
            <a:r>
              <a:rPr lang="en-US" sz="800" dirty="0"/>
              <a:t>(</a:t>
            </a:r>
          </a:p>
          <a:p>
            <a:r>
              <a:rPr lang="en-US" sz="800" dirty="0" err="1"/>
              <a:t>OrderID</a:t>
            </a:r>
            <a:r>
              <a:rPr lang="en-US" sz="800" dirty="0"/>
              <a:t> INT(3) NOT NULL,</a:t>
            </a:r>
          </a:p>
          <a:p>
            <a:r>
              <a:rPr lang="en-US" sz="800" dirty="0" err="1"/>
              <a:t>StoreLocation</a:t>
            </a:r>
            <a:r>
              <a:rPr lang="en-US" sz="800" dirty="0"/>
              <a:t> VARCHAR(100) NOT NULL,</a:t>
            </a:r>
          </a:p>
          <a:p>
            <a:r>
              <a:rPr lang="en-US" sz="800" dirty="0"/>
              <a:t>Date DATE,</a:t>
            </a:r>
          </a:p>
          <a:p>
            <a:r>
              <a:rPr lang="en-US" sz="800" dirty="0" err="1"/>
              <a:t>CustomerID</a:t>
            </a:r>
            <a:r>
              <a:rPr lang="en-US" sz="800" dirty="0"/>
              <a:t> INT(3) NOT NULL,</a:t>
            </a:r>
          </a:p>
          <a:p>
            <a:r>
              <a:rPr lang="en-US" sz="800" dirty="0" err="1"/>
              <a:t>HealthTeamMemberID</a:t>
            </a:r>
            <a:r>
              <a:rPr lang="en-US" sz="800" dirty="0"/>
              <a:t> INT(3) NOT NULL,</a:t>
            </a:r>
          </a:p>
          <a:p>
            <a:r>
              <a:rPr lang="en-US" sz="800" dirty="0"/>
              <a:t>CONSTRAINT </a:t>
            </a:r>
            <a:r>
              <a:rPr lang="en-US" sz="800" dirty="0" err="1"/>
              <a:t>OnlineOrder_pk</a:t>
            </a:r>
            <a:r>
              <a:rPr lang="en-US" sz="800" dirty="0"/>
              <a:t> PRIMARY KEY(</a:t>
            </a:r>
            <a:r>
              <a:rPr lang="en-US" sz="800" dirty="0" err="1"/>
              <a:t>OrderID</a:t>
            </a:r>
            <a:r>
              <a:rPr lang="en-US" sz="800" dirty="0"/>
              <a:t>),</a:t>
            </a:r>
          </a:p>
          <a:p>
            <a:r>
              <a:rPr lang="en-US" sz="800" dirty="0"/>
              <a:t>CONSTRAINT OnlineOrder_fk1 FOREIGN KEY (</a:t>
            </a:r>
            <a:r>
              <a:rPr lang="en-US" sz="800" dirty="0" err="1"/>
              <a:t>CustomerID</a:t>
            </a:r>
            <a:r>
              <a:rPr lang="en-US" sz="800" dirty="0"/>
              <a:t>) REFERENCES </a:t>
            </a:r>
            <a:r>
              <a:rPr lang="en-US" sz="800" dirty="0" err="1"/>
              <a:t>CVSCustomer</a:t>
            </a:r>
            <a:r>
              <a:rPr lang="en-US" sz="800" dirty="0"/>
              <a:t>(</a:t>
            </a:r>
            <a:r>
              <a:rPr lang="en-US" sz="800" dirty="0" err="1"/>
              <a:t>CustomerID</a:t>
            </a:r>
            <a:r>
              <a:rPr lang="en-US" sz="800" dirty="0"/>
              <a:t>),</a:t>
            </a:r>
          </a:p>
          <a:p>
            <a:r>
              <a:rPr lang="en-US" sz="800" dirty="0"/>
              <a:t>CONSTRAINT OnlineOrder_fk2 FOREIGN KEY (</a:t>
            </a:r>
            <a:r>
              <a:rPr lang="en-US" sz="800" dirty="0" err="1"/>
              <a:t>HealthTeamMemberID</a:t>
            </a:r>
            <a:r>
              <a:rPr lang="en-US" sz="800" dirty="0"/>
              <a:t>) REFERENCES </a:t>
            </a:r>
            <a:r>
              <a:rPr lang="en-US" sz="800" dirty="0" err="1"/>
              <a:t>HealthTeamMember</a:t>
            </a:r>
            <a:r>
              <a:rPr lang="en-US" sz="800" dirty="0"/>
              <a:t>(</a:t>
            </a:r>
            <a:r>
              <a:rPr lang="en-US" sz="800" dirty="0" err="1"/>
              <a:t>HealthTeamMemberID</a:t>
            </a:r>
            <a:r>
              <a:rPr lang="en-US" sz="800" dirty="0"/>
              <a:t>));</a:t>
            </a:r>
          </a:p>
          <a:p>
            <a:endParaRPr lang="en-US" sz="800" dirty="0"/>
          </a:p>
          <a:p>
            <a:r>
              <a:rPr lang="en-US" sz="800" dirty="0"/>
              <a:t>CREATE TABLE </a:t>
            </a:r>
            <a:r>
              <a:rPr lang="en-US" sz="800" dirty="0" err="1"/>
              <a:t>DriveThruTestingOrder</a:t>
            </a:r>
            <a:r>
              <a:rPr lang="en-US" sz="800" dirty="0"/>
              <a:t>(</a:t>
            </a:r>
          </a:p>
          <a:p>
            <a:r>
              <a:rPr lang="en-US" sz="800" dirty="0" err="1"/>
              <a:t>DTTOrderID</a:t>
            </a:r>
            <a:r>
              <a:rPr lang="en-US" sz="800" dirty="0"/>
              <a:t> INT(3) NOT NULL,</a:t>
            </a:r>
          </a:p>
          <a:p>
            <a:r>
              <a:rPr lang="en-US" sz="800" dirty="0" err="1"/>
              <a:t>DriveThruTestingTime</a:t>
            </a:r>
            <a:r>
              <a:rPr lang="en-US" sz="800" dirty="0"/>
              <a:t> TIME ,</a:t>
            </a:r>
          </a:p>
          <a:p>
            <a:r>
              <a:rPr lang="en-US" sz="800" dirty="0" err="1"/>
              <a:t>DriveThruTestingDate</a:t>
            </a:r>
            <a:r>
              <a:rPr lang="en-US" sz="800" dirty="0"/>
              <a:t> DATE,</a:t>
            </a:r>
          </a:p>
          <a:p>
            <a:r>
              <a:rPr lang="en-US" sz="800" dirty="0"/>
              <a:t>CONSTRAINT </a:t>
            </a:r>
            <a:r>
              <a:rPr lang="en-US" sz="800" dirty="0" err="1"/>
              <a:t>DriveThruTestingOrder_pk</a:t>
            </a:r>
            <a:r>
              <a:rPr lang="en-US" sz="800" dirty="0"/>
              <a:t> PRIMARY KEY (</a:t>
            </a:r>
            <a:r>
              <a:rPr lang="en-US" sz="800" dirty="0" err="1"/>
              <a:t>DTTOrderID</a:t>
            </a:r>
            <a:r>
              <a:rPr lang="en-US" sz="800" dirty="0"/>
              <a:t>));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61B76-377A-224C-921D-EAFD6A9BCB6A}"/>
              </a:ext>
            </a:extLst>
          </p:cNvPr>
          <p:cNvSpPr txBox="1"/>
          <p:nvPr/>
        </p:nvSpPr>
        <p:spPr>
          <a:xfrm>
            <a:off x="4257473" y="573737"/>
            <a:ext cx="412452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Insert Data: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800" dirty="0"/>
          </a:p>
          <a:p>
            <a:r>
              <a:rPr lang="en-US" sz="800" dirty="0"/>
              <a:t>INSERT INTO </a:t>
            </a:r>
            <a:r>
              <a:rPr lang="en-US" sz="800" dirty="0" err="1"/>
              <a:t>CVSCustomer</a:t>
            </a:r>
            <a:r>
              <a:rPr lang="en-US" sz="800" dirty="0"/>
              <a:t>(</a:t>
            </a:r>
            <a:r>
              <a:rPr lang="en-US" sz="800" dirty="0" err="1"/>
              <a:t>CustomerID,CustomerFirstName</a:t>
            </a:r>
            <a:r>
              <a:rPr lang="en-US" sz="800" dirty="0"/>
              <a:t>, </a:t>
            </a:r>
            <a:r>
              <a:rPr lang="en-US" sz="800" dirty="0" err="1"/>
              <a:t>CustomerLastName</a:t>
            </a:r>
            <a:r>
              <a:rPr lang="en-US" sz="800" dirty="0"/>
              <a:t>, </a:t>
            </a:r>
            <a:r>
              <a:rPr lang="en-US" sz="800" dirty="0" err="1"/>
              <a:t>EmailID</a:t>
            </a:r>
            <a:r>
              <a:rPr lang="en-US" sz="800" dirty="0"/>
              <a:t>, Age) VALUES</a:t>
            </a:r>
          </a:p>
          <a:p>
            <a:r>
              <a:rPr lang="en-US" sz="800" dirty="0"/>
              <a:t> 	(1,'James','Smith','jsmith@hotmail.com',45),</a:t>
            </a:r>
          </a:p>
          <a:p>
            <a:r>
              <a:rPr lang="en-US" sz="800" dirty="0"/>
              <a:t>(2,'Mary','Miller','marym9@gmail.com',34),</a:t>
            </a:r>
          </a:p>
          <a:p>
            <a:r>
              <a:rPr lang="en-US" sz="800" dirty="0"/>
              <a:t>(3,'John','Williams','jowilliams@outlook.com',28),</a:t>
            </a:r>
          </a:p>
          <a:p>
            <a:r>
              <a:rPr lang="en-US" sz="800" dirty="0"/>
              <a:t>(4,'David','Martinez','martinezd@hotmail.com',26),</a:t>
            </a:r>
          </a:p>
          <a:p>
            <a:r>
              <a:rPr lang="en-US" sz="800" dirty="0"/>
              <a:t>(5,'Jenny', 'Wilson' ,'jenwilson@yahoo.com',42),</a:t>
            </a:r>
          </a:p>
          <a:p>
            <a:r>
              <a:rPr lang="en-US" sz="800" dirty="0"/>
              <a:t>(6,'Jessica','Davis','jessicad@gmail.com',51),</a:t>
            </a:r>
          </a:p>
          <a:p>
            <a:r>
              <a:rPr lang="en-US" sz="800" dirty="0"/>
              <a:t>(7,'Richard','Clark','clarkrichard@hotmail.com',48),</a:t>
            </a:r>
          </a:p>
          <a:p>
            <a:r>
              <a:rPr lang="en-US" sz="800" dirty="0"/>
              <a:t>(8,'Charles','Jones','cjones@yahoo.com',33),</a:t>
            </a:r>
          </a:p>
          <a:p>
            <a:r>
              <a:rPr lang="en-US" sz="800" dirty="0"/>
              <a:t>(9,'Joseph','Rogers','rogersj@gmail.com',27),</a:t>
            </a:r>
          </a:p>
          <a:p>
            <a:r>
              <a:rPr lang="en-US" sz="800" dirty="0"/>
              <a:t>(10,'Charles','Bennett','cb@zoho.com',60),</a:t>
            </a:r>
          </a:p>
          <a:p>
            <a:r>
              <a:rPr lang="en-US" sz="800" dirty="0"/>
              <a:t>(11,'Sara','Andersen','sandersen82@gmail.com',41),</a:t>
            </a:r>
          </a:p>
          <a:p>
            <a:r>
              <a:rPr lang="en-US" sz="800" dirty="0"/>
              <a:t>(12,'Diana','Bates','diana123@hotmail.com',18),</a:t>
            </a:r>
          </a:p>
          <a:p>
            <a:r>
              <a:rPr lang="en-US" sz="800" dirty="0"/>
              <a:t>(13,'Elizabeth','Goodwin','saragoodwin@sohu.com',29),</a:t>
            </a:r>
          </a:p>
          <a:p>
            <a:r>
              <a:rPr lang="en-US" sz="800" dirty="0"/>
              <a:t>(14,'Susan','Bryant','susanbry8@gmail.com',26),</a:t>
            </a:r>
          </a:p>
          <a:p>
            <a:r>
              <a:rPr lang="en-US" sz="800" dirty="0"/>
              <a:t>(15,'Robert','Terry','rterry@gmail.com',19),</a:t>
            </a:r>
          </a:p>
          <a:p>
            <a:r>
              <a:rPr lang="en-US" sz="800" dirty="0"/>
              <a:t>(16,'Rachel','Green','rachgreen@gmail.com',22),</a:t>
            </a:r>
          </a:p>
          <a:p>
            <a:r>
              <a:rPr lang="en-US" sz="800" dirty="0"/>
              <a:t>(17,'Sarah','Bass','sarahbass203@gmail.com',24),</a:t>
            </a:r>
          </a:p>
          <a:p>
            <a:r>
              <a:rPr lang="en-US" sz="800" dirty="0"/>
              <a:t>(18,'Joey','Tribbiani','joeyt@outlook.com',61),</a:t>
            </a:r>
          </a:p>
          <a:p>
            <a:r>
              <a:rPr lang="en-US" sz="800" dirty="0"/>
              <a:t>(19, 'Romain','Jones','romainjones@gmail.com',42),</a:t>
            </a:r>
          </a:p>
          <a:p>
            <a:r>
              <a:rPr lang="en-US" sz="800" dirty="0"/>
              <a:t>(20, 'Chandler','Bing','chanbing@yahoomail.com',30),</a:t>
            </a:r>
          </a:p>
          <a:p>
            <a:endParaRPr lang="en-US" sz="800" dirty="0"/>
          </a:p>
          <a:p>
            <a:r>
              <a:rPr lang="en-US" sz="800" dirty="0"/>
              <a:t> </a:t>
            </a:r>
          </a:p>
          <a:p>
            <a:r>
              <a:rPr lang="en-US" sz="800" dirty="0"/>
              <a:t>INSERT INTO `</a:t>
            </a:r>
            <a:r>
              <a:rPr lang="en-US" sz="800" dirty="0" err="1"/>
              <a:t>DriveThruTestingOrder</a:t>
            </a:r>
            <a:r>
              <a:rPr lang="en-US" sz="800" dirty="0"/>
              <a:t>` (`</a:t>
            </a:r>
            <a:r>
              <a:rPr lang="en-US" sz="800" dirty="0" err="1"/>
              <a:t>DTTOrderID</a:t>
            </a:r>
            <a:r>
              <a:rPr lang="en-US" sz="800" dirty="0"/>
              <a:t>`, `</a:t>
            </a:r>
            <a:r>
              <a:rPr lang="en-US" sz="800" dirty="0" err="1"/>
              <a:t>DriveThruTestingTime</a:t>
            </a:r>
            <a:r>
              <a:rPr lang="en-US" sz="800" dirty="0"/>
              <a:t>`, `</a:t>
            </a:r>
            <a:r>
              <a:rPr lang="en-US" sz="800" dirty="0" err="1"/>
              <a:t>DriveThruTestingDate</a:t>
            </a:r>
            <a:r>
              <a:rPr lang="en-US" sz="800" dirty="0"/>
              <a:t>`) VALUES ('111', '11:35:03', '2021-03-09'), ('112', '12:40:03', '2021-03-09'), ('113', '10:34:03', '2021-03-11'), ('114', '10:38:03', '2021-03-12'), ('115', '10:38:08', '2021-03-13'), ('116', '10:38:12', '2021-03-14'), ('117', '13:33:03', '2021-03-15'), ('118', '14:28:03', '2021-03-16'), ('119', '14:08:52', '2021-03-17'), ('120', '14:13:52', '2021-03-18'), ('121', '14:16:52', '2021-03-19'), ('122', '14:58:52', '2021-03-22'), ('123', '10:08:52', '2021-03-23'), ('124', '11:08:52', '2021-03-24'), ('125', '12:08:52', '2021-03-25'), ('126', '11:32:52', '2021-03-26'), ('127', '13:18:52', '2021-03-27'), ('128', '13:36:28', '2021-03-28'), ('129', '12:16:25', '2021-04-05'), ('130', '12:20:37', '2021-04-07');</a:t>
            </a:r>
          </a:p>
          <a:p>
            <a:endParaRPr lang="en-US" sz="800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19228E0-4E6D-384E-80AC-B8FA29E7F802}"/>
              </a:ext>
            </a:extLst>
          </p:cNvPr>
          <p:cNvSpPr txBox="1">
            <a:spLocks/>
          </p:cNvSpPr>
          <p:nvPr/>
        </p:nvSpPr>
        <p:spPr>
          <a:xfrm>
            <a:off x="8731625" y="4898065"/>
            <a:ext cx="412376" cy="2678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fld id="{30ADA647-24C8-4BC1-8C86-9E6AEEF9FFE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56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89" y="2716306"/>
            <a:ext cx="8035634" cy="23534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7;p22">
            <a:extLst>
              <a:ext uri="{FF2B5EF4-FFF2-40B4-BE49-F238E27FC236}">
                <a16:creationId xmlns:a16="http://schemas.microsoft.com/office/drawing/2014/main" id="{A2F713BB-15F8-D54D-BF73-9FC1B0F820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02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dirty="0">
                <a:latin typeface="EB Garamond Regular"/>
                <a:ea typeface="EB Garamond Regular"/>
                <a:cs typeface="EB Garamond Regular"/>
                <a:sym typeface="EB Garamond Regular"/>
              </a:rPr>
              <a:t>SQL Queries 1</a:t>
            </a:r>
            <a:endParaRPr sz="3020" dirty="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22D013-000A-B741-991F-6B723545AFF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8589" y="644978"/>
            <a:ext cx="8035634" cy="199905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164052E-F055-B54F-8D6A-18DCA8795411}"/>
              </a:ext>
            </a:extLst>
          </p:cNvPr>
          <p:cNvSpPr txBox="1">
            <a:spLocks/>
          </p:cNvSpPr>
          <p:nvPr/>
        </p:nvSpPr>
        <p:spPr>
          <a:xfrm>
            <a:off x="8731625" y="4898065"/>
            <a:ext cx="412376" cy="2678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fld id="{30ADA647-24C8-4BC1-8C86-9E6AEEF9FFE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188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90"/>
            </a:pPr>
            <a:r>
              <a:rPr lang="en" sz="3020" dirty="0">
                <a:latin typeface="EB Garamond Regular"/>
                <a:ea typeface="EB Garamond Regular"/>
                <a:cs typeface="EB Garamond Regular"/>
                <a:sym typeface="EB Garamond Regular"/>
              </a:rPr>
              <a:t>SQL Queries 2</a:t>
            </a:r>
            <a:endParaRPr sz="3020" dirty="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7D72A2-FE10-164C-B746-666AFAACE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97" y="664793"/>
            <a:ext cx="8786406" cy="2553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D4C45C-91F9-1C4E-9375-FFD83AD9B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96" y="3310422"/>
            <a:ext cx="8786407" cy="1759323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1A52901-8905-D74A-98E4-6E4E82738682}"/>
              </a:ext>
            </a:extLst>
          </p:cNvPr>
          <p:cNvSpPr txBox="1">
            <a:spLocks/>
          </p:cNvSpPr>
          <p:nvPr/>
        </p:nvSpPr>
        <p:spPr>
          <a:xfrm>
            <a:off x="8731625" y="4898065"/>
            <a:ext cx="412376" cy="2678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fld id="{30ADA647-24C8-4BC1-8C86-9E6AEEF9FFE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dirty="0">
                <a:latin typeface="EB Garamond Regular"/>
                <a:ea typeface="EB Garamond Regular"/>
                <a:cs typeface="EB Garamond Regular"/>
                <a:sym typeface="EB Garamond Regular"/>
              </a:rPr>
              <a:t>Conclusion </a:t>
            </a:r>
            <a:endParaRPr sz="3020" dirty="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592E2B3-527F-9341-9AB7-FC5FA6894B22}"/>
              </a:ext>
            </a:extLst>
          </p:cNvPr>
          <p:cNvSpPr txBox="1">
            <a:spLocks/>
          </p:cNvSpPr>
          <p:nvPr/>
        </p:nvSpPr>
        <p:spPr>
          <a:xfrm>
            <a:off x="8731624" y="4782147"/>
            <a:ext cx="412376" cy="2678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fld id="{30ADA647-24C8-4BC1-8C86-9E6AEEF9FFE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A6EBDFD0-96E1-7447-BD37-8468DADE63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2046936"/>
              </p:ext>
            </p:extLst>
          </p:nvPr>
        </p:nvGraphicFramePr>
        <p:xfrm>
          <a:off x="850869" y="-18077"/>
          <a:ext cx="8103515" cy="5273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31864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220471" y="0"/>
            <a:ext cx="810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5" dirty="0">
                <a:solidFill>
                  <a:srgbClr val="000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Agenda</a:t>
            </a:r>
            <a:endParaRPr sz="3355" dirty="0">
              <a:solidFill>
                <a:srgbClr val="00000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CA861-F94A-E74D-94AD-38014FA9EBBB}"/>
              </a:ext>
            </a:extLst>
          </p:cNvPr>
          <p:cNvSpPr/>
          <p:nvPr/>
        </p:nvSpPr>
        <p:spPr>
          <a:xfrm>
            <a:off x="138286" y="1259753"/>
            <a:ext cx="8904773" cy="333893"/>
          </a:xfrm>
          <a:prstGeom prst="rect">
            <a:avLst/>
          </a:prstGeom>
          <a:solidFill>
            <a:srgbClr val="FF3C0F">
              <a:alpha val="65000"/>
            </a:srgbClr>
          </a:solidFill>
          <a:ln w="12700" cap="flat" cmpd="sng" algn="ctr">
            <a:solidFill>
              <a:srgbClr val="FEC232">
                <a:lumMod val="75000"/>
              </a:srgbClr>
            </a:solidFill>
            <a:prstDash val="solid"/>
          </a:ln>
          <a:effectLst/>
        </p:spPr>
        <p:txBody>
          <a:bodyPr lIns="640080"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kern="0" dirty="0">
                <a:solidFill>
                  <a:schemeClr val="bg1"/>
                </a:solidFill>
              </a:rPr>
              <a:t>Section I – As-Is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2C7623-DC93-474F-8759-D6CCD40B8764}"/>
              </a:ext>
            </a:extLst>
          </p:cNvPr>
          <p:cNvSpPr/>
          <p:nvPr/>
        </p:nvSpPr>
        <p:spPr>
          <a:xfrm>
            <a:off x="146624" y="1767148"/>
            <a:ext cx="8904773" cy="333893"/>
          </a:xfrm>
          <a:prstGeom prst="rect">
            <a:avLst/>
          </a:prstGeom>
          <a:solidFill>
            <a:srgbClr val="FF3C0F">
              <a:alpha val="65000"/>
            </a:srgbClr>
          </a:solidFill>
          <a:ln w="12700" cap="flat" cmpd="sng" algn="ctr">
            <a:solidFill>
              <a:srgbClr val="FEC232">
                <a:lumMod val="75000"/>
              </a:srgbClr>
            </a:solidFill>
            <a:prstDash val="solid"/>
          </a:ln>
          <a:effectLst/>
        </p:spPr>
        <p:txBody>
          <a:bodyPr lIns="640080"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chemeClr val="bg1"/>
                </a:solidFill>
              </a:rPr>
              <a:t>Section I – As-Is Business Process Map &amp; ERD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F16A54-0D65-B24D-BA39-669D55760AB0}"/>
              </a:ext>
            </a:extLst>
          </p:cNvPr>
          <p:cNvSpPr/>
          <p:nvPr/>
        </p:nvSpPr>
        <p:spPr>
          <a:xfrm>
            <a:off x="146624" y="2252252"/>
            <a:ext cx="8904773" cy="333893"/>
          </a:xfrm>
          <a:prstGeom prst="rect">
            <a:avLst/>
          </a:prstGeom>
          <a:solidFill>
            <a:srgbClr val="FF3C0F">
              <a:alpha val="65000"/>
            </a:srgbClr>
          </a:solidFill>
          <a:ln w="12700" cap="flat" cmpd="sng" algn="ctr">
            <a:solidFill>
              <a:srgbClr val="FEC232">
                <a:lumMod val="75000"/>
              </a:srgbClr>
            </a:solidFill>
            <a:prstDash val="solid"/>
          </a:ln>
          <a:effectLst/>
        </p:spPr>
        <p:txBody>
          <a:bodyPr lIns="640080"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Section II – Proposed Solution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3BF932-0E08-2E44-8595-C81C688AF6B4}"/>
              </a:ext>
            </a:extLst>
          </p:cNvPr>
          <p:cNvSpPr/>
          <p:nvPr/>
        </p:nvSpPr>
        <p:spPr>
          <a:xfrm>
            <a:off x="138285" y="2737356"/>
            <a:ext cx="8904773" cy="333893"/>
          </a:xfrm>
          <a:prstGeom prst="rect">
            <a:avLst/>
          </a:prstGeom>
          <a:solidFill>
            <a:srgbClr val="FF3C0F">
              <a:alpha val="65000"/>
            </a:srgbClr>
          </a:solidFill>
          <a:ln w="12700" cap="flat" cmpd="sng" algn="ctr">
            <a:solidFill>
              <a:srgbClr val="FEC232">
                <a:lumMod val="75000"/>
              </a:srgbClr>
            </a:solidFill>
            <a:prstDash val="solid"/>
          </a:ln>
          <a:effectLst/>
        </p:spPr>
        <p:txBody>
          <a:bodyPr lIns="640080"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chemeClr val="bg1"/>
                </a:solidFill>
              </a:rPr>
              <a:t>Section II – Proposed Business Process Map &amp; ERD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FBF4D9-382D-0240-95AF-777B147360A2}"/>
              </a:ext>
            </a:extLst>
          </p:cNvPr>
          <p:cNvSpPr/>
          <p:nvPr/>
        </p:nvSpPr>
        <p:spPr>
          <a:xfrm>
            <a:off x="172717" y="796940"/>
            <a:ext cx="8861504" cy="333893"/>
          </a:xfrm>
          <a:prstGeom prst="rect">
            <a:avLst/>
          </a:prstGeom>
          <a:solidFill>
            <a:srgbClr val="FF3C0F">
              <a:alpha val="65000"/>
            </a:srgbClr>
          </a:solidFill>
          <a:ln w="12700" cap="flat" cmpd="sng" algn="ctr">
            <a:solidFill>
              <a:srgbClr val="FEC232">
                <a:lumMod val="75000"/>
              </a:srgbClr>
            </a:solidFill>
            <a:prstDash val="solid"/>
          </a:ln>
          <a:effectLst/>
        </p:spPr>
        <p:txBody>
          <a:bodyPr lIns="640080"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chemeClr val="bg1"/>
                </a:solidFill>
              </a:rPr>
              <a:t>Business Problem</a:t>
            </a:r>
            <a:endParaRPr lang="en-US" sz="1400" kern="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9440D7-54C3-DD44-8C78-AC65440E0E7C}"/>
              </a:ext>
            </a:extLst>
          </p:cNvPr>
          <p:cNvSpPr/>
          <p:nvPr/>
        </p:nvSpPr>
        <p:spPr>
          <a:xfrm>
            <a:off x="303344" y="635432"/>
            <a:ext cx="439891" cy="3563834"/>
          </a:xfrm>
          <a:prstGeom prst="rect">
            <a:avLst/>
          </a:prstGeom>
          <a:solidFill>
            <a:srgbClr val="FF3C0F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1A514F-7B2B-A847-992D-00052CDFD1F7}"/>
              </a:ext>
            </a:extLst>
          </p:cNvPr>
          <p:cNvSpPr txBox="1"/>
          <p:nvPr/>
        </p:nvSpPr>
        <p:spPr>
          <a:xfrm>
            <a:off x="287655" y="735351"/>
            <a:ext cx="459606" cy="365760"/>
          </a:xfrm>
          <a:prstGeom prst="rect">
            <a:avLst/>
          </a:prstGeom>
          <a:noFill/>
          <a:ln w="19050">
            <a:solidFill>
              <a:srgbClr val="FFFF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charset="0"/>
              </a:rPr>
              <a:t>1.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79985C-16C6-1349-AD8F-BEE095BECC71}"/>
              </a:ext>
            </a:extLst>
          </p:cNvPr>
          <p:cNvSpPr txBox="1"/>
          <p:nvPr/>
        </p:nvSpPr>
        <p:spPr>
          <a:xfrm>
            <a:off x="287655" y="1227886"/>
            <a:ext cx="459606" cy="365760"/>
          </a:xfrm>
          <a:prstGeom prst="rect">
            <a:avLst/>
          </a:prstGeom>
          <a:noFill/>
          <a:ln w="19050">
            <a:solidFill>
              <a:srgbClr val="FFFF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charset="0"/>
              </a:rPr>
              <a:t>2.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D25A6A-7582-3E4E-BD76-1BFEB7354B5D}"/>
              </a:ext>
            </a:extLst>
          </p:cNvPr>
          <p:cNvSpPr txBox="1"/>
          <p:nvPr/>
        </p:nvSpPr>
        <p:spPr>
          <a:xfrm>
            <a:off x="287655" y="1720421"/>
            <a:ext cx="459606" cy="365760"/>
          </a:xfrm>
          <a:prstGeom prst="rect">
            <a:avLst/>
          </a:prstGeom>
          <a:noFill/>
          <a:ln w="19050">
            <a:solidFill>
              <a:srgbClr val="FFFF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charset="0"/>
              </a:rPr>
              <a:t>3.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3EB2EB-05E0-3845-BB39-86628F25BC23}"/>
              </a:ext>
            </a:extLst>
          </p:cNvPr>
          <p:cNvSpPr txBox="1"/>
          <p:nvPr/>
        </p:nvSpPr>
        <p:spPr>
          <a:xfrm>
            <a:off x="287655" y="2212956"/>
            <a:ext cx="459606" cy="365760"/>
          </a:xfrm>
          <a:prstGeom prst="rect">
            <a:avLst/>
          </a:prstGeom>
          <a:noFill/>
          <a:ln w="19050">
            <a:solidFill>
              <a:srgbClr val="FFFF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charset="0"/>
              </a:rPr>
              <a:t>4.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1559B1-8AF4-E143-89E4-66C380547F2D}"/>
              </a:ext>
            </a:extLst>
          </p:cNvPr>
          <p:cNvSpPr txBox="1"/>
          <p:nvPr/>
        </p:nvSpPr>
        <p:spPr>
          <a:xfrm>
            <a:off x="287655" y="2705489"/>
            <a:ext cx="459606" cy="365760"/>
          </a:xfrm>
          <a:prstGeom prst="rect">
            <a:avLst/>
          </a:prstGeom>
          <a:noFill/>
          <a:ln w="19050">
            <a:solidFill>
              <a:srgbClr val="FFFF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charset="0"/>
              </a:rPr>
              <a:t>5.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BC46FB-C9E0-674E-ACDD-C54EAC6FACC7}"/>
              </a:ext>
            </a:extLst>
          </p:cNvPr>
          <p:cNvSpPr/>
          <p:nvPr/>
        </p:nvSpPr>
        <p:spPr>
          <a:xfrm>
            <a:off x="142909" y="3237133"/>
            <a:ext cx="8904773" cy="333893"/>
          </a:xfrm>
          <a:prstGeom prst="rect">
            <a:avLst/>
          </a:prstGeom>
          <a:solidFill>
            <a:srgbClr val="FF3C0F">
              <a:alpha val="65000"/>
            </a:srgbClr>
          </a:solidFill>
          <a:ln w="12700" cap="flat" cmpd="sng" algn="ctr">
            <a:solidFill>
              <a:srgbClr val="FEC232">
                <a:lumMod val="75000"/>
              </a:srgbClr>
            </a:solidFill>
            <a:prstDash val="solid"/>
          </a:ln>
          <a:effectLst/>
        </p:spPr>
        <p:txBody>
          <a:bodyPr lIns="640080"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chemeClr val="bg1"/>
                </a:solidFill>
              </a:rPr>
              <a:t>Section II – Data Entity Matrix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98A4D4-02BF-2F41-B349-94B113B8A9A3}"/>
              </a:ext>
            </a:extLst>
          </p:cNvPr>
          <p:cNvSpPr txBox="1"/>
          <p:nvPr/>
        </p:nvSpPr>
        <p:spPr>
          <a:xfrm>
            <a:off x="292278" y="3246302"/>
            <a:ext cx="459606" cy="336756"/>
          </a:xfrm>
          <a:prstGeom prst="rect">
            <a:avLst/>
          </a:prstGeom>
          <a:noFill/>
          <a:ln w="19050">
            <a:solidFill>
              <a:srgbClr val="FFFF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chemeClr val="bg1"/>
                </a:solidFill>
                <a:cs typeface="Arial" charset="0"/>
              </a:rPr>
              <a:t>6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charset="0"/>
              </a:rPr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F3F286-39E7-1B4B-AA59-6E76F36AE2CC}"/>
              </a:ext>
            </a:extLst>
          </p:cNvPr>
          <p:cNvSpPr/>
          <p:nvPr/>
        </p:nvSpPr>
        <p:spPr>
          <a:xfrm>
            <a:off x="133538" y="4234627"/>
            <a:ext cx="8904773" cy="333893"/>
          </a:xfrm>
          <a:prstGeom prst="rect">
            <a:avLst/>
          </a:prstGeom>
          <a:solidFill>
            <a:srgbClr val="FF3C0F">
              <a:alpha val="65000"/>
            </a:srgbClr>
          </a:solidFill>
          <a:ln w="12700" cap="flat" cmpd="sng" algn="ctr">
            <a:solidFill>
              <a:srgbClr val="FEC232">
                <a:lumMod val="75000"/>
              </a:srgbClr>
            </a:solidFill>
            <a:prstDash val="solid"/>
          </a:ln>
          <a:effectLst/>
        </p:spPr>
        <p:txBody>
          <a:bodyPr lIns="640080"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Conclusion &amp; Closure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ABF8E7-4BEC-4243-8AEF-04ACD66ED9B1}"/>
              </a:ext>
            </a:extLst>
          </p:cNvPr>
          <p:cNvSpPr/>
          <p:nvPr/>
        </p:nvSpPr>
        <p:spPr>
          <a:xfrm>
            <a:off x="167969" y="3771814"/>
            <a:ext cx="8861504" cy="333893"/>
          </a:xfrm>
          <a:prstGeom prst="rect">
            <a:avLst/>
          </a:prstGeom>
          <a:solidFill>
            <a:srgbClr val="FF3C0F">
              <a:alpha val="65000"/>
            </a:srgbClr>
          </a:solidFill>
          <a:ln w="12700" cap="flat" cmpd="sng" algn="ctr">
            <a:solidFill>
              <a:srgbClr val="FEC232">
                <a:lumMod val="75000"/>
              </a:srgbClr>
            </a:solidFill>
            <a:prstDash val="solid"/>
          </a:ln>
          <a:effectLst/>
        </p:spPr>
        <p:txBody>
          <a:bodyPr lIns="640080"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Section III – DB Implementation (Table Creation, Data Insert &amp; SQL Queries)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5DC2F7-D07B-1140-BF8C-4BB289378584}"/>
              </a:ext>
            </a:extLst>
          </p:cNvPr>
          <p:cNvSpPr/>
          <p:nvPr/>
        </p:nvSpPr>
        <p:spPr>
          <a:xfrm>
            <a:off x="298596" y="3574837"/>
            <a:ext cx="439891" cy="1048709"/>
          </a:xfrm>
          <a:prstGeom prst="rect">
            <a:avLst/>
          </a:prstGeom>
          <a:solidFill>
            <a:srgbClr val="FF3C0F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D7F2F0-6BB1-AB4C-8FC0-0ED9F92CF125}"/>
              </a:ext>
            </a:extLst>
          </p:cNvPr>
          <p:cNvSpPr txBox="1"/>
          <p:nvPr/>
        </p:nvSpPr>
        <p:spPr>
          <a:xfrm>
            <a:off x="282907" y="3710225"/>
            <a:ext cx="459606" cy="365760"/>
          </a:xfrm>
          <a:prstGeom prst="rect">
            <a:avLst/>
          </a:prstGeom>
          <a:noFill/>
          <a:ln w="19050">
            <a:solidFill>
              <a:srgbClr val="FFFF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noProof="0" dirty="0">
                <a:solidFill>
                  <a:schemeClr val="bg1"/>
                </a:solidFill>
                <a:cs typeface="Arial" charset="0"/>
              </a:rPr>
              <a:t>7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charset="0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1E8B4B-6546-6E41-ACC6-4F22B06CA7C4}"/>
              </a:ext>
            </a:extLst>
          </p:cNvPr>
          <p:cNvSpPr txBox="1"/>
          <p:nvPr/>
        </p:nvSpPr>
        <p:spPr>
          <a:xfrm>
            <a:off x="282907" y="4202760"/>
            <a:ext cx="459606" cy="365760"/>
          </a:xfrm>
          <a:prstGeom prst="rect">
            <a:avLst/>
          </a:prstGeom>
          <a:noFill/>
          <a:ln w="19050">
            <a:solidFill>
              <a:srgbClr val="FFFFFF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noProof="0" dirty="0">
                <a:solidFill>
                  <a:schemeClr val="bg1"/>
                </a:solidFill>
                <a:cs typeface="Arial" charset="0"/>
              </a:rPr>
              <a:t>8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charset="0"/>
              </a:rPr>
              <a:t>.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30D7C2BD-985D-D249-9531-A5246BF08EC8}"/>
              </a:ext>
            </a:extLst>
          </p:cNvPr>
          <p:cNvSpPr txBox="1">
            <a:spLocks/>
          </p:cNvSpPr>
          <p:nvPr/>
        </p:nvSpPr>
        <p:spPr>
          <a:xfrm>
            <a:off x="8892895" y="4898065"/>
            <a:ext cx="251105" cy="2678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fld id="{30ADA647-24C8-4BC1-8C86-9E6AEEF9FFE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88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220471" y="0"/>
            <a:ext cx="810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sz="3355" dirty="0">
                <a:solidFill>
                  <a:srgbClr val="000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Business Problem </a:t>
            </a:r>
          </a:p>
        </p:txBody>
      </p:sp>
      <p:sp>
        <p:nvSpPr>
          <p:cNvPr id="21" name="Google Shape;63;p14">
            <a:extLst>
              <a:ext uri="{FF2B5EF4-FFF2-40B4-BE49-F238E27FC236}">
                <a16:creationId xmlns:a16="http://schemas.microsoft.com/office/drawing/2014/main" id="{2E4544D7-A520-7D48-84F9-2AD06D7139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572700"/>
            <a:ext cx="9144000" cy="4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434343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457200" lvl="0" indent="-328185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EB Garamond Regular"/>
              <a:buChar char="●"/>
            </a:pPr>
            <a:r>
              <a:rPr lang="en" sz="6273" dirty="0">
                <a:solidFill>
                  <a:srgbClr val="000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Background </a:t>
            </a:r>
            <a:endParaRPr sz="6273" dirty="0">
              <a:solidFill>
                <a:srgbClr val="00000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914400" lvl="1" indent="-32818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EB Garamond Regular"/>
              <a:buChar char="○"/>
            </a:pPr>
            <a:r>
              <a:rPr lang="en" sz="6273" i="1" dirty="0">
                <a:solidFill>
                  <a:srgbClr val="434343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CVS Health System</a:t>
            </a:r>
            <a:endParaRPr sz="6273" i="1" dirty="0">
              <a:solidFill>
                <a:srgbClr val="434343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914400" lvl="1" indent="-32818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B Garamond Regular"/>
              <a:buChar char="○"/>
            </a:pPr>
            <a:r>
              <a:rPr lang="en" sz="6273" i="1" dirty="0">
                <a:solidFill>
                  <a:srgbClr val="434343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Minute Clinic</a:t>
            </a:r>
            <a:r>
              <a:rPr lang="en" sz="6273" i="1" dirty="0">
                <a:solidFill>
                  <a:srgbClr val="000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endParaRPr sz="6273" i="1" dirty="0">
              <a:solidFill>
                <a:srgbClr val="00000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457200" lvl="0" indent="-32818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EB Garamond Regular"/>
              <a:buChar char="●"/>
            </a:pPr>
            <a:r>
              <a:rPr lang="en" sz="6273" dirty="0">
                <a:solidFill>
                  <a:srgbClr val="000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Business Problem </a:t>
            </a:r>
            <a:endParaRPr sz="6273" dirty="0">
              <a:solidFill>
                <a:srgbClr val="00000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914400" lvl="1" indent="-32818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B Garamond Regular"/>
              <a:buChar char="○"/>
            </a:pPr>
            <a:r>
              <a:rPr lang="en" sz="6273" i="1" dirty="0">
                <a:latin typeface="EB Garamond Regular"/>
                <a:ea typeface="EB Garamond Regular"/>
                <a:cs typeface="EB Garamond Regular"/>
                <a:sym typeface="EB Garamond Regular"/>
              </a:rPr>
              <a:t>Improvise the I.T System to cater essential requirement of vaccinating consumers </a:t>
            </a:r>
          </a:p>
          <a:p>
            <a:pPr marL="914400" lvl="1" indent="-32818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B Garamond Regular"/>
              <a:buChar char="○"/>
            </a:pPr>
            <a:r>
              <a:rPr lang="en" sz="6273" i="1" dirty="0">
                <a:latin typeface="EB Garamond Regular"/>
                <a:ea typeface="EB Garamond Regular"/>
                <a:cs typeface="EB Garamond Regular"/>
                <a:sym typeface="EB Garamond Regular"/>
              </a:rPr>
              <a:t>Improving the current system to accommodate new business opportunity </a:t>
            </a:r>
            <a:endParaRPr sz="6273" i="1" dirty="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914400" lvl="1" indent="-32818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B Garamond Regular"/>
              <a:buChar char="○"/>
            </a:pPr>
            <a:r>
              <a:rPr lang="en" sz="6273" i="1" dirty="0">
                <a:latin typeface="EB Garamond Regular"/>
                <a:ea typeface="EB Garamond Regular"/>
                <a:cs typeface="EB Garamond Regular"/>
                <a:sym typeface="EB Garamond Regular"/>
              </a:rPr>
              <a:t>The current system has a scope to accommodate the new opportunity effectively</a:t>
            </a:r>
            <a:endParaRPr sz="6273" i="1" dirty="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914400" lvl="1" indent="-32818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B Garamond Regular"/>
              <a:buChar char="○"/>
            </a:pPr>
            <a:r>
              <a:rPr lang="en" sz="6273" i="1" dirty="0">
                <a:latin typeface="EB Garamond Regular"/>
                <a:ea typeface="EB Garamond Regular"/>
                <a:cs typeface="EB Garamond Regular"/>
                <a:sym typeface="EB Garamond Regular"/>
              </a:rPr>
              <a:t>Currently there is no system in place to support drive-thru vaccinations</a:t>
            </a:r>
            <a:endParaRPr sz="6273" dirty="0">
              <a:solidFill>
                <a:srgbClr val="00000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  </a:t>
            </a:r>
            <a:r>
              <a:rPr lang="en" sz="1600" i="1" dirty="0">
                <a:solidFill>
                  <a:srgbClr val="000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 </a:t>
            </a:r>
            <a:endParaRPr sz="1600" i="1" dirty="0">
              <a:solidFill>
                <a:srgbClr val="00000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i="1" dirty="0">
              <a:solidFill>
                <a:srgbClr val="00000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rgbClr val="000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endParaRPr sz="1600" i="1" dirty="0">
              <a:solidFill>
                <a:srgbClr val="00000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2" name="Google Shape;64;p14">
            <a:extLst>
              <a:ext uri="{FF2B5EF4-FFF2-40B4-BE49-F238E27FC236}">
                <a16:creationId xmlns:a16="http://schemas.microsoft.com/office/drawing/2014/main" id="{29711B20-0DDE-CC4A-95D6-5B6126164E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950" y="777086"/>
            <a:ext cx="3627625" cy="160934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pic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3FA4F2DE-C6E8-9547-88DD-A2253D47F839}"/>
              </a:ext>
            </a:extLst>
          </p:cNvPr>
          <p:cNvSpPr txBox="1">
            <a:spLocks/>
          </p:cNvSpPr>
          <p:nvPr/>
        </p:nvSpPr>
        <p:spPr>
          <a:xfrm>
            <a:off x="8892895" y="4898065"/>
            <a:ext cx="251105" cy="2678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fld id="{30ADA647-24C8-4BC1-8C86-9E6AEEF9FFE6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357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220471" y="0"/>
            <a:ext cx="810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" sz="3600" dirty="0">
                <a:latin typeface="EB Garamond Regular"/>
                <a:ea typeface="EB Garamond Regular"/>
                <a:cs typeface="EB Garamond Regular"/>
                <a:sym typeface="EB Garamond Regular"/>
              </a:rPr>
              <a:t>Section I – As-IS I.T System</a:t>
            </a:r>
            <a:endParaRPr lang="en-US" sz="3355" dirty="0">
              <a:solidFill>
                <a:srgbClr val="00000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8" name="Google Shape;70;p15">
            <a:extLst>
              <a:ext uri="{FF2B5EF4-FFF2-40B4-BE49-F238E27FC236}">
                <a16:creationId xmlns:a16="http://schemas.microsoft.com/office/drawing/2014/main" id="{22221E51-443D-CD4E-9459-20295A2821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5506" y="699246"/>
            <a:ext cx="8948294" cy="3945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27025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EB Garamond Regular"/>
              <a:buChar char="●"/>
            </a:pPr>
            <a:r>
              <a:rPr lang="en" sz="1550" b="1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Current IT Systems</a:t>
            </a:r>
            <a:r>
              <a:rPr lang="en" sz="1550" dirty="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endParaRPr sz="1550" dirty="0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914400" lvl="1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EB Garamond Regular"/>
              <a:buChar char="○"/>
            </a:pPr>
            <a:r>
              <a:rPr lang="en" sz="1500" i="1" dirty="0">
                <a:solidFill>
                  <a:srgbClr val="434343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The current business process map shows how CVS’s online reservation system functions. There are three swim lanes which are consumers, the online department, and the health team members. </a:t>
            </a:r>
            <a:endParaRPr sz="1500" i="1" dirty="0">
              <a:solidFill>
                <a:srgbClr val="434343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914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i="1" dirty="0">
              <a:solidFill>
                <a:srgbClr val="434343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i="1" dirty="0">
              <a:solidFill>
                <a:srgbClr val="434343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dirty="0">
              <a:solidFill>
                <a:srgbClr val="434343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434343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endParaRPr sz="1500" dirty="0">
              <a:solidFill>
                <a:srgbClr val="434343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434343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* </a:t>
            </a:r>
            <a:r>
              <a:rPr lang="en" sz="1500" i="1" dirty="0">
                <a:solidFill>
                  <a:srgbClr val="000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As-Is Business Process Map  and As-Is Database ERD is shown on next slides</a:t>
            </a:r>
            <a:endParaRPr sz="1500" i="1" dirty="0">
              <a:solidFill>
                <a:srgbClr val="00000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 dirty="0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9" name="Google Shape;71;p15">
            <a:extLst>
              <a:ext uri="{FF2B5EF4-FFF2-40B4-BE49-F238E27FC236}">
                <a16:creationId xmlns:a16="http://schemas.microsoft.com/office/drawing/2014/main" id="{B6346173-F421-B845-8056-1B83081C15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725" y="2177321"/>
            <a:ext cx="4348450" cy="122529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F3E881D6-4B09-9949-9F24-61B09CD4A408}"/>
              </a:ext>
            </a:extLst>
          </p:cNvPr>
          <p:cNvSpPr txBox="1">
            <a:spLocks/>
          </p:cNvSpPr>
          <p:nvPr/>
        </p:nvSpPr>
        <p:spPr>
          <a:xfrm>
            <a:off x="8892895" y="4898065"/>
            <a:ext cx="251105" cy="2678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fld id="{30ADA647-24C8-4BC1-8C86-9E6AEEF9FFE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538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220471" y="0"/>
            <a:ext cx="810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sz="3600" dirty="0">
                <a:solidFill>
                  <a:srgbClr val="000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As-Is Business Process Map</a:t>
            </a:r>
            <a:endParaRPr lang="en-US" sz="3355" dirty="0">
              <a:solidFill>
                <a:srgbClr val="00000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7" name="Google Shape;76;p16">
            <a:extLst>
              <a:ext uri="{FF2B5EF4-FFF2-40B4-BE49-F238E27FC236}">
                <a16:creationId xmlns:a16="http://schemas.microsoft.com/office/drawing/2014/main" id="{E9AB8A1D-131E-B44A-94F3-76C3CBABD2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126" y="627017"/>
            <a:ext cx="6437348" cy="45164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32354BF6-45E5-7D45-A350-365B344B7C84}"/>
              </a:ext>
            </a:extLst>
          </p:cNvPr>
          <p:cNvSpPr txBox="1">
            <a:spLocks/>
          </p:cNvSpPr>
          <p:nvPr/>
        </p:nvSpPr>
        <p:spPr>
          <a:xfrm>
            <a:off x="8892895" y="4898065"/>
            <a:ext cx="251105" cy="2678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fld id="{30ADA647-24C8-4BC1-8C86-9E6AEEF9FFE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44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l="3147" t="3249" r="4813" b="4431"/>
          <a:stretch/>
        </p:blipFill>
        <p:spPr>
          <a:xfrm>
            <a:off x="1984272" y="669278"/>
            <a:ext cx="5552077" cy="44293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76619FAE-02DB-DF4E-9E08-B6DA6E9BAB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471" y="0"/>
            <a:ext cx="810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5" dirty="0">
                <a:solidFill>
                  <a:srgbClr val="000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As-Is ERD</a:t>
            </a:r>
            <a:endParaRPr sz="3355" dirty="0">
              <a:solidFill>
                <a:srgbClr val="00000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888F-158B-3749-8D02-E3FB833BADBB}"/>
              </a:ext>
            </a:extLst>
          </p:cNvPr>
          <p:cNvSpPr txBox="1">
            <a:spLocks/>
          </p:cNvSpPr>
          <p:nvPr/>
        </p:nvSpPr>
        <p:spPr>
          <a:xfrm>
            <a:off x="8892895" y="4898065"/>
            <a:ext cx="251105" cy="2678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fld id="{30ADA647-24C8-4BC1-8C86-9E6AEEF9FFE6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76619FAE-02DB-DF4E-9E08-B6DA6E9BAB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471" y="0"/>
            <a:ext cx="810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" sz="3600" dirty="0">
                <a:latin typeface="EB Garamond Regular"/>
                <a:ea typeface="EB Garamond Regular"/>
                <a:cs typeface="EB Garamond Regular"/>
                <a:sym typeface="EB Garamond Regular"/>
              </a:rPr>
              <a:t>Section II – IT Based Proposed Solution</a:t>
            </a:r>
            <a:endParaRPr dirty="0"/>
          </a:p>
        </p:txBody>
      </p:sp>
      <p:sp>
        <p:nvSpPr>
          <p:cNvPr id="4" name="Google Shape;87;p18">
            <a:extLst>
              <a:ext uri="{FF2B5EF4-FFF2-40B4-BE49-F238E27FC236}">
                <a16:creationId xmlns:a16="http://schemas.microsoft.com/office/drawing/2014/main" id="{3627573D-24AF-174E-B93E-706BE59D1F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225" y="592584"/>
            <a:ext cx="9108600" cy="40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Regular"/>
              <a:buChar char="●"/>
            </a:pPr>
            <a:r>
              <a:rPr lang="en" sz="1500" dirty="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IT-Based Solution             </a:t>
            </a:r>
            <a:r>
              <a:rPr lang="en" sz="1500" i="1" dirty="0">
                <a:solidFill>
                  <a:srgbClr val="434343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endParaRPr sz="1500" i="1" dirty="0">
              <a:solidFill>
                <a:srgbClr val="434343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914400" lvl="1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EB Garamond Regular"/>
              <a:buChar char="○"/>
            </a:pPr>
            <a:r>
              <a:rPr lang="en" i="1" dirty="0">
                <a:solidFill>
                  <a:srgbClr val="434343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Leveraging the existing system to add the capability to provide covid-19 vaccines thru the current drive-thru system.</a:t>
            </a:r>
            <a:endParaRPr i="1" dirty="0">
              <a:solidFill>
                <a:srgbClr val="434343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3286" dirty="0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lang="en" sz="1100" i="1" dirty="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*TO-BE Business Process </a:t>
            </a:r>
            <a:r>
              <a:rPr lang="en" sz="1100" i="1" dirty="0" err="1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Map,TO</a:t>
            </a:r>
            <a:r>
              <a:rPr lang="en" sz="1100" i="1" dirty="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-BE Database (ERD), and  DB Entity Matrix 3NF Relational Schema are shown on the next slides </a:t>
            </a:r>
            <a:endParaRPr sz="1100" i="1" dirty="0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600" dirty="0"/>
          </a:p>
        </p:txBody>
      </p:sp>
      <p:pic>
        <p:nvPicPr>
          <p:cNvPr id="5" name="Google Shape;88;p18">
            <a:extLst>
              <a:ext uri="{FF2B5EF4-FFF2-40B4-BE49-F238E27FC236}">
                <a16:creationId xmlns:a16="http://schemas.microsoft.com/office/drawing/2014/main" id="{F6B094B7-2783-0242-A03B-4F3BC8BEAFD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154" y="1701596"/>
            <a:ext cx="3742275" cy="16314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348E2C3-D361-0B46-A644-7C7B0DB37245}"/>
              </a:ext>
            </a:extLst>
          </p:cNvPr>
          <p:cNvSpPr txBox="1">
            <a:spLocks/>
          </p:cNvSpPr>
          <p:nvPr/>
        </p:nvSpPr>
        <p:spPr>
          <a:xfrm>
            <a:off x="8892895" y="4898065"/>
            <a:ext cx="251105" cy="2678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fld id="{30ADA647-24C8-4BC1-8C86-9E6AEEF9FFE6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98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01" y="670559"/>
            <a:ext cx="8743998" cy="43423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2;p14">
            <a:extLst>
              <a:ext uri="{FF2B5EF4-FFF2-40B4-BE49-F238E27FC236}">
                <a16:creationId xmlns:a16="http://schemas.microsoft.com/office/drawing/2014/main" id="{1B176338-3E9A-CA4E-BB8D-EA321EFFB2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0471" y="0"/>
            <a:ext cx="810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5" dirty="0">
                <a:solidFill>
                  <a:srgbClr val="000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Proposed Business Process Map</a:t>
            </a:r>
            <a:endParaRPr sz="3355" dirty="0">
              <a:solidFill>
                <a:srgbClr val="00000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42CCB-A6D1-9A41-9844-F16FCE2B7E55}"/>
              </a:ext>
            </a:extLst>
          </p:cNvPr>
          <p:cNvSpPr txBox="1">
            <a:spLocks/>
          </p:cNvSpPr>
          <p:nvPr/>
        </p:nvSpPr>
        <p:spPr>
          <a:xfrm>
            <a:off x="8892895" y="4898065"/>
            <a:ext cx="251105" cy="2678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fld id="{30ADA647-24C8-4BC1-8C86-9E6AEEF9FFE6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34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850" y="705394"/>
            <a:ext cx="7815188" cy="42857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C87F75B-E090-8847-BFE0-7D08CB8FB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4007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" dirty="0">
                <a:latin typeface="EB Garamond Regular"/>
                <a:ea typeface="EB Garamond Regular"/>
                <a:cs typeface="EB Garamond Regular"/>
                <a:sym typeface="EB Garamond Regular"/>
              </a:rPr>
              <a:t>To Be ERD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9F08D-DC40-054D-ABB4-0D40EB864DF7}"/>
              </a:ext>
            </a:extLst>
          </p:cNvPr>
          <p:cNvSpPr txBox="1">
            <a:spLocks/>
          </p:cNvSpPr>
          <p:nvPr/>
        </p:nvSpPr>
        <p:spPr>
          <a:xfrm>
            <a:off x="8892895" y="4898065"/>
            <a:ext cx="251105" cy="2678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fld id="{30ADA647-24C8-4BC1-8C86-9E6AEEF9FFE6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1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5699</TotalTime>
  <Words>1254</Words>
  <Application>Microsoft Macintosh PowerPoint</Application>
  <PresentationFormat>On-screen Show (16:9)</PresentationFormat>
  <Paragraphs>243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Times New Roman</vt:lpstr>
      <vt:lpstr>Calibri</vt:lpstr>
      <vt:lpstr>Arial</vt:lpstr>
      <vt:lpstr>Wingdings</vt:lpstr>
      <vt:lpstr>EB Garamond</vt:lpstr>
      <vt:lpstr>EB Garamond Regular</vt:lpstr>
      <vt:lpstr>Simple Light</vt:lpstr>
      <vt:lpstr>PowerPoint Presentation</vt:lpstr>
      <vt:lpstr>Agenda </vt:lpstr>
      <vt:lpstr>Business Problem </vt:lpstr>
      <vt:lpstr>Section I – As-IS I.T System</vt:lpstr>
      <vt:lpstr>As-Is Business Process Map</vt:lpstr>
      <vt:lpstr>As-Is ERD </vt:lpstr>
      <vt:lpstr>Section II – IT Based Proposed Solution</vt:lpstr>
      <vt:lpstr>Proposed Business Process Map </vt:lpstr>
      <vt:lpstr>To Be ERD</vt:lpstr>
      <vt:lpstr>Data Entity Matrix</vt:lpstr>
      <vt:lpstr>3NF Relation Schema</vt:lpstr>
      <vt:lpstr>Section III – Database Implementation</vt:lpstr>
      <vt:lpstr>SQL Queries 1</vt:lpstr>
      <vt:lpstr>SQL Queries 2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Singh, Rakesh</cp:lastModifiedBy>
  <cp:revision>16</cp:revision>
  <dcterms:modified xsi:type="dcterms:W3CDTF">2021-04-20T21:46:31Z</dcterms:modified>
</cp:coreProperties>
</file>